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7" r:id="rId2"/>
  </p:sldMasterIdLst>
  <p:notesMasterIdLst>
    <p:notesMasterId r:id="rId52"/>
  </p:notesMasterIdLst>
  <p:sldIdLst>
    <p:sldId id="264" r:id="rId3"/>
    <p:sldId id="315" r:id="rId4"/>
    <p:sldId id="334" r:id="rId5"/>
    <p:sldId id="335" r:id="rId6"/>
    <p:sldId id="317" r:id="rId7"/>
    <p:sldId id="321" r:id="rId8"/>
    <p:sldId id="322" r:id="rId9"/>
    <p:sldId id="323" r:id="rId10"/>
    <p:sldId id="324" r:id="rId11"/>
    <p:sldId id="325" r:id="rId12"/>
    <p:sldId id="326" r:id="rId13"/>
    <p:sldId id="327" r:id="rId14"/>
    <p:sldId id="320" r:id="rId15"/>
    <p:sldId id="314" r:id="rId16"/>
    <p:sldId id="316" r:id="rId17"/>
    <p:sldId id="328" r:id="rId18"/>
    <p:sldId id="329" r:id="rId19"/>
    <p:sldId id="330" r:id="rId20"/>
    <p:sldId id="336" r:id="rId21"/>
    <p:sldId id="338" r:id="rId22"/>
    <p:sldId id="342" r:id="rId23"/>
    <p:sldId id="341" r:id="rId24"/>
    <p:sldId id="343" r:id="rId25"/>
    <p:sldId id="344" r:id="rId26"/>
    <p:sldId id="345" r:id="rId27"/>
    <p:sldId id="346" r:id="rId28"/>
    <p:sldId id="347" r:id="rId29"/>
    <p:sldId id="349" r:id="rId30"/>
    <p:sldId id="350" r:id="rId31"/>
    <p:sldId id="348" r:id="rId32"/>
    <p:sldId id="351" r:id="rId33"/>
    <p:sldId id="352" r:id="rId34"/>
    <p:sldId id="353" r:id="rId35"/>
    <p:sldId id="354" r:id="rId36"/>
    <p:sldId id="355" r:id="rId37"/>
    <p:sldId id="356" r:id="rId38"/>
    <p:sldId id="357" r:id="rId39"/>
    <p:sldId id="358" r:id="rId40"/>
    <p:sldId id="359" r:id="rId41"/>
    <p:sldId id="360" r:id="rId42"/>
    <p:sldId id="361" r:id="rId43"/>
    <p:sldId id="362" r:id="rId44"/>
    <p:sldId id="363" r:id="rId45"/>
    <p:sldId id="364" r:id="rId46"/>
    <p:sldId id="365" r:id="rId47"/>
    <p:sldId id="339" r:id="rId48"/>
    <p:sldId id="340" r:id="rId49"/>
    <p:sldId id="366" r:id="rId50"/>
    <p:sldId id="337" r:id="rId51"/>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com" id="{F2370766-EF2C-40D6-A32D-72502B707029}">
          <p14:sldIdLst>
            <p14:sldId id="264"/>
            <p14:sldId id="315"/>
            <p14:sldId id="334"/>
            <p14:sldId id="335"/>
            <p14:sldId id="317"/>
            <p14:sldId id="321"/>
            <p14:sldId id="322"/>
            <p14:sldId id="323"/>
            <p14:sldId id="324"/>
            <p14:sldId id="325"/>
            <p14:sldId id="326"/>
            <p14:sldId id="327"/>
            <p14:sldId id="320"/>
            <p14:sldId id="314"/>
            <p14:sldId id="316"/>
            <p14:sldId id="328"/>
            <p14:sldId id="329"/>
            <p14:sldId id="330"/>
            <p14:sldId id="336"/>
            <p14:sldId id="338"/>
            <p14:sldId id="342"/>
            <p14:sldId id="341"/>
            <p14:sldId id="343"/>
            <p14:sldId id="344"/>
            <p14:sldId id="345"/>
            <p14:sldId id="346"/>
            <p14:sldId id="347"/>
            <p14:sldId id="349"/>
            <p14:sldId id="350"/>
            <p14:sldId id="348"/>
            <p14:sldId id="351"/>
            <p14:sldId id="352"/>
            <p14:sldId id="353"/>
            <p14:sldId id="354"/>
            <p14:sldId id="355"/>
            <p14:sldId id="356"/>
            <p14:sldId id="357"/>
            <p14:sldId id="358"/>
            <p14:sldId id="359"/>
            <p14:sldId id="360"/>
            <p14:sldId id="361"/>
            <p14:sldId id="362"/>
            <p14:sldId id="363"/>
            <p14:sldId id="364"/>
            <p14:sldId id="365"/>
            <p14:sldId id="339"/>
            <p14:sldId id="340"/>
            <p14:sldId id="366"/>
            <p14:sldId id="337"/>
          </p14:sldIdLst>
        </p14:section>
      </p14:sectionLst>
    </p:ext>
    <p:ext uri="{EFAFB233-063F-42B5-8137-9DF3F51BA10A}">
      <p15:sldGuideLst xmlns:p15="http://schemas.microsoft.com/office/powerpoint/2012/main">
        <p15:guide id="3" pos="5602" userDrawn="1">
          <p15:clr>
            <a:srgbClr val="A4A3A4"/>
          </p15:clr>
        </p15:guide>
        <p15:guide id="4" orient="horz" pos="3087">
          <p15:clr>
            <a:srgbClr val="A4A3A4"/>
          </p15:clr>
        </p15:guide>
        <p15:guide id="5" orient="horz" pos="3247">
          <p15:clr>
            <a:srgbClr val="A4A3A4"/>
          </p15:clr>
        </p15:guide>
        <p15:guide id="8" pos="2781">
          <p15:clr>
            <a:srgbClr val="A4A3A4"/>
          </p15:clr>
        </p15:guide>
        <p15:guide id="9" pos="2994">
          <p15:clr>
            <a:srgbClr val="A4A3A4"/>
          </p15:clr>
        </p15:guide>
        <p15:guide id="10" pos="226" userDrawn="1">
          <p15:clr>
            <a:srgbClr val="A4A3A4"/>
          </p15:clr>
        </p15:guide>
        <p15:guide id="11" pos="303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232"/>
    <a:srgbClr val="4E4E4E"/>
    <a:srgbClr val="A5A5A5"/>
    <a:srgbClr val="00A0FF"/>
    <a:srgbClr val="EE3424"/>
    <a:srgbClr val="9C0C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423" autoAdjust="0"/>
    <p:restoredTop sz="80973" autoAdjust="0"/>
  </p:normalViewPr>
  <p:slideViewPr>
    <p:cSldViewPr snapToGrid="0" showGuides="1">
      <p:cViewPr>
        <p:scale>
          <a:sx n="135" d="100"/>
          <a:sy n="135" d="100"/>
        </p:scale>
        <p:origin x="3288" y="504"/>
      </p:cViewPr>
      <p:guideLst>
        <p:guide pos="5602"/>
        <p:guide orient="horz" pos="3087"/>
        <p:guide orient="horz" pos="3247"/>
        <p:guide pos="2781"/>
        <p:guide pos="2994"/>
        <p:guide pos="226"/>
        <p:guide pos="3039"/>
      </p:guideLst>
    </p:cSldViewPr>
  </p:slideViewPr>
  <p:outlineViewPr>
    <p:cViewPr>
      <p:scale>
        <a:sx n="33" d="100"/>
        <a:sy n="33" d="100"/>
      </p:scale>
      <p:origin x="0" y="-13627"/>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5" d="100"/>
          <a:sy n="95" d="100"/>
        </p:scale>
        <p:origin x="2512"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293703-C8D2-4FA6-815F-62925E92A84F}" type="datetimeFigureOut">
              <a:rPr lang="en-GB" smtClean="0"/>
              <a:t>03/05/2016</a:t>
            </a:fld>
            <a:endParaRPr lang="en-GB"/>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0FD2F1-BA86-440F-B762-9CB03F449024}" type="slidenum">
              <a:rPr lang="en-GB" smtClean="0"/>
              <a:t>‹#›</a:t>
            </a:fld>
            <a:endParaRPr lang="en-GB"/>
          </a:p>
        </p:txBody>
      </p:sp>
    </p:spTree>
    <p:extLst>
      <p:ext uri="{BB962C8B-B14F-4D97-AF65-F5344CB8AC3E}">
        <p14:creationId xmlns:p14="http://schemas.microsoft.com/office/powerpoint/2010/main" val="2269173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 Id="rId3" Type="http://schemas.openxmlformats.org/officeDocument/2006/relationships/hyperlink" Target="https://en.wikipedia.org/wiki/Forwarding_(object-oriented_programming)"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0FD2F1-BA86-440F-B762-9CB03F449024}" type="slidenum">
              <a:rPr lang="en-GB" smtClean="0"/>
              <a:t>2</a:t>
            </a:fld>
            <a:endParaRPr lang="en-GB"/>
          </a:p>
        </p:txBody>
      </p:sp>
    </p:spTree>
    <p:extLst>
      <p:ext uri="{BB962C8B-B14F-4D97-AF65-F5344CB8AC3E}">
        <p14:creationId xmlns:p14="http://schemas.microsoft.com/office/powerpoint/2010/main" val="1390801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29</a:t>
            </a:fld>
            <a:endParaRPr lang="en-GB"/>
          </a:p>
        </p:txBody>
      </p:sp>
    </p:spTree>
    <p:extLst>
      <p:ext uri="{BB962C8B-B14F-4D97-AF65-F5344CB8AC3E}">
        <p14:creationId xmlns:p14="http://schemas.microsoft.com/office/powerpoint/2010/main" val="1056167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Composite and Decorator have similar structure diagrams, reflecting the fact that both rely on recursive composition to organize an open-ended number of objects.</a:t>
            </a:r>
          </a:p>
          <a:p>
            <a:pPr marL="2286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Composite can let you compose a Mediator out of smaller pieces through recursive </a:t>
            </a:r>
            <a:r>
              <a:rPr lang="en-US" dirty="0" err="1" smtClean="0"/>
              <a:t>composition.Decorator</a:t>
            </a:r>
            <a:r>
              <a:rPr lang="en-US" dirty="0" smtClean="0"/>
              <a:t> is designed to let you add responsibilities to objects without </a:t>
            </a:r>
            <a:r>
              <a:rPr lang="en-US" dirty="0" err="1" smtClean="0"/>
              <a:t>subclassing</a:t>
            </a:r>
            <a:r>
              <a:rPr lang="en-US" dirty="0" smtClean="0"/>
              <a:t>. </a:t>
            </a:r>
          </a:p>
          <a:p>
            <a:pPr marL="2286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smtClean="0"/>
              <a:t>Composite's focus is not on embellishment but on representation. These intents are distinct but complementary. Consequently, Composite and Decorator are often used in concert.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30</a:t>
            </a:fld>
            <a:endParaRPr lang="en-GB"/>
          </a:p>
        </p:txBody>
      </p:sp>
    </p:spTree>
    <p:extLst>
      <p:ext uri="{BB962C8B-B14F-4D97-AF65-F5344CB8AC3E}">
        <p14:creationId xmlns:p14="http://schemas.microsoft.com/office/powerpoint/2010/main" val="1585318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Composite lets clients treat individual objects and compositions of objects uniformly.</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31</a:t>
            </a:fld>
            <a:endParaRPr lang="en-GB"/>
          </a:p>
        </p:txBody>
      </p:sp>
    </p:spTree>
    <p:extLst>
      <p:ext uri="{BB962C8B-B14F-4D97-AF65-F5344CB8AC3E}">
        <p14:creationId xmlns:p14="http://schemas.microsoft.com/office/powerpoint/2010/main" val="1636249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b="0" i="0" kern="1200" dirty="0" smtClean="0">
                <a:solidFill>
                  <a:schemeClr val="tx1"/>
                </a:solidFill>
                <a:effectLst/>
                <a:latin typeface="+mn-lt"/>
                <a:ea typeface="+mn-ea"/>
                <a:cs typeface="+mn-cs"/>
              </a:rPr>
              <a:t>Note that this pattern allows responsibilities to be added to an object, not methods to an object's interface. The interface presented to the client must remain constant as successive layers are specified.</a:t>
            </a:r>
          </a:p>
          <a:p>
            <a:pPr marL="171450" indent="-171450">
              <a:buFont typeface="Arial" charset="0"/>
              <a:buChar char="•"/>
            </a:pPr>
            <a:r>
              <a:rPr lang="en-US" sz="1200" b="0" i="0" kern="1200" dirty="0" smtClean="0">
                <a:solidFill>
                  <a:schemeClr val="tx1"/>
                </a:solidFill>
                <a:effectLst/>
                <a:latin typeface="+mn-lt"/>
                <a:ea typeface="+mn-ea"/>
                <a:cs typeface="+mn-cs"/>
              </a:rPr>
              <a:t>Also note that the core object's identity has now been "hidden" inside of a decorator object. Trying to access the core object directly is now a problem.</a:t>
            </a:r>
          </a:p>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32</a:t>
            </a:fld>
            <a:endParaRPr lang="en-GB"/>
          </a:p>
        </p:txBody>
      </p:sp>
    </p:spTree>
    <p:extLst>
      <p:ext uri="{BB962C8B-B14F-4D97-AF65-F5344CB8AC3E}">
        <p14:creationId xmlns:p14="http://schemas.microsoft.com/office/powerpoint/2010/main" val="409888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33</a:t>
            </a:fld>
            <a:endParaRPr lang="en-GB"/>
          </a:p>
        </p:txBody>
      </p:sp>
    </p:spTree>
    <p:extLst>
      <p:ext uri="{BB962C8B-B14F-4D97-AF65-F5344CB8AC3E}">
        <p14:creationId xmlns:p14="http://schemas.microsoft.com/office/powerpoint/2010/main" val="1381692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1" indent="-228600" algn="l" defTabSz="914400" rtl="0" eaLnBrk="1" fontAlgn="auto" latinLnBrk="0" hangingPunct="1">
              <a:lnSpc>
                <a:spcPct val="100000"/>
              </a:lnSpc>
              <a:spcBef>
                <a:spcPts val="0"/>
              </a:spcBef>
              <a:spcAft>
                <a:spcPts val="0"/>
              </a:spcAft>
              <a:buClrTx/>
              <a:buSzTx/>
              <a:buFont typeface="+mj-lt"/>
              <a:buNone/>
              <a:tabLst/>
              <a:defRP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34</a:t>
            </a:fld>
            <a:endParaRPr lang="en-GB"/>
          </a:p>
        </p:txBody>
      </p:sp>
    </p:spTree>
    <p:extLst>
      <p:ext uri="{BB962C8B-B14F-4D97-AF65-F5344CB8AC3E}">
        <p14:creationId xmlns:p14="http://schemas.microsoft.com/office/powerpoint/2010/main" val="128467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35</a:t>
            </a:fld>
            <a:endParaRPr lang="en-GB"/>
          </a:p>
        </p:txBody>
      </p:sp>
    </p:spTree>
    <p:extLst>
      <p:ext uri="{BB962C8B-B14F-4D97-AF65-F5344CB8AC3E}">
        <p14:creationId xmlns:p14="http://schemas.microsoft.com/office/powerpoint/2010/main" val="239560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b="0" i="0" kern="1200" dirty="0" smtClean="0">
                <a:solidFill>
                  <a:schemeClr val="tx1"/>
                </a:solidFill>
                <a:effectLst/>
                <a:latin typeface="+mn-lt"/>
                <a:ea typeface="+mn-ea"/>
                <a:cs typeface="+mn-cs"/>
              </a:rPr>
              <a:t>Note that this pattern allows responsibilities to be added to an object, not methods to an object's interface. The interface presented to the client must remain constant as successive layers are specified.</a:t>
            </a:r>
          </a:p>
          <a:p>
            <a:pPr marL="171450" indent="-171450">
              <a:buFont typeface="Arial" charset="0"/>
              <a:buChar char="•"/>
            </a:pPr>
            <a:r>
              <a:rPr lang="en-US" sz="1200" b="0" i="0" kern="1200" dirty="0" smtClean="0">
                <a:solidFill>
                  <a:schemeClr val="tx1"/>
                </a:solidFill>
                <a:effectLst/>
                <a:latin typeface="+mn-lt"/>
                <a:ea typeface="+mn-ea"/>
                <a:cs typeface="+mn-cs"/>
              </a:rPr>
              <a:t>Also note that the core object's identity has now been "hidden" inside of a decorator object. Trying to access the core object directly is now a problem.</a:t>
            </a:r>
          </a:p>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36</a:t>
            </a:fld>
            <a:endParaRPr lang="en-GB"/>
          </a:p>
        </p:txBody>
      </p:sp>
    </p:spTree>
    <p:extLst>
      <p:ext uri="{BB962C8B-B14F-4D97-AF65-F5344CB8AC3E}">
        <p14:creationId xmlns:p14="http://schemas.microsoft.com/office/powerpoint/2010/main" val="917057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37</a:t>
            </a:fld>
            <a:endParaRPr lang="en-GB"/>
          </a:p>
        </p:txBody>
      </p:sp>
    </p:spTree>
    <p:extLst>
      <p:ext uri="{BB962C8B-B14F-4D97-AF65-F5344CB8AC3E}">
        <p14:creationId xmlns:p14="http://schemas.microsoft.com/office/powerpoint/2010/main" val="123229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Facade defines a new interface, whereas Adapter uses an old interface. Remember that Adapter makes two existing interfaces work together as opposed to defining an entirely new one.</a:t>
            </a:r>
          </a:p>
          <a:p>
            <a:pPr marL="171450" indent="-171450">
              <a:buFont typeface="Arial" charset="0"/>
              <a:buChar char="•"/>
            </a:pPr>
            <a:r>
              <a:rPr lang="en-US" dirty="0" smtClean="0"/>
              <a:t>Whereas Flyweight shows how to make lots of little objects, Facade shows how to make a single object represent an entire subsystem.</a:t>
            </a:r>
          </a:p>
          <a:p>
            <a:pPr marL="171450" indent="-171450">
              <a:buFont typeface="Arial" charset="0"/>
              <a:buChar char="•"/>
            </a:pPr>
            <a:r>
              <a:rPr lang="en-US" dirty="0" smtClean="0"/>
              <a:t>Mediator is similar to Facade in that it abstracts functionality of existing classes. Mediator abstracts/centralizes arbitrary communications between colleague objects. </a:t>
            </a:r>
            <a:r>
              <a:rPr lang="en-US" b="1" dirty="0" smtClean="0"/>
              <a:t>It routinely "adds value", and it is known/referenced by the colleague objects</a:t>
            </a:r>
            <a:r>
              <a:rPr lang="en-US" dirty="0" smtClean="0"/>
              <a:t>. In contrast, Facade defines a simpler interface to a subsystem, it doesn't add new functionality, and it is not known by the subsystem classes.</a:t>
            </a:r>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38</a:t>
            </a:fld>
            <a:endParaRPr lang="en-GB"/>
          </a:p>
        </p:txBody>
      </p:sp>
    </p:spTree>
    <p:extLst>
      <p:ext uri="{BB962C8B-B14F-4D97-AF65-F5344CB8AC3E}">
        <p14:creationId xmlns:p14="http://schemas.microsoft.com/office/powerpoint/2010/main" val="329072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Adapter</a:t>
            </a:r>
            <a:br>
              <a:rPr lang="en-US" dirty="0" smtClean="0"/>
            </a:br>
            <a:r>
              <a:rPr lang="en-US" dirty="0" smtClean="0"/>
              <a:t>Match interfaces of different classes</a:t>
            </a:r>
          </a:p>
          <a:p>
            <a:endParaRPr lang="en-US" dirty="0" smtClean="0"/>
          </a:p>
          <a:p>
            <a:r>
              <a:rPr lang="en-US" dirty="0" smtClean="0"/>
              <a:t>Bridge</a:t>
            </a:r>
            <a:br>
              <a:rPr lang="en-US" dirty="0" smtClean="0"/>
            </a:br>
            <a:r>
              <a:rPr lang="en-US" dirty="0" smtClean="0"/>
              <a:t>Separates an object’s interface from its implementation</a:t>
            </a:r>
          </a:p>
          <a:p>
            <a:endParaRPr lang="en-US" dirty="0" smtClean="0"/>
          </a:p>
          <a:p>
            <a:r>
              <a:rPr lang="en-US" dirty="0" smtClean="0"/>
              <a:t>Composite</a:t>
            </a:r>
            <a:br>
              <a:rPr lang="en-US" dirty="0" smtClean="0"/>
            </a:br>
            <a:r>
              <a:rPr lang="en-US" dirty="0" smtClean="0"/>
              <a:t>A tree structure of simple and composite objects</a:t>
            </a:r>
          </a:p>
          <a:p>
            <a:endParaRPr lang="en-US" dirty="0" smtClean="0"/>
          </a:p>
          <a:p>
            <a:r>
              <a:rPr lang="en-US" dirty="0" smtClean="0"/>
              <a:t>Decorator</a:t>
            </a:r>
            <a:br>
              <a:rPr lang="en-US" dirty="0" smtClean="0"/>
            </a:br>
            <a:r>
              <a:rPr lang="en-US" dirty="0" smtClean="0"/>
              <a:t>Add responsibilities to objects dynamically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Proxy</a:t>
            </a:r>
            <a:br>
              <a:rPr lang="en-US" dirty="0" smtClean="0"/>
            </a:br>
            <a:r>
              <a:rPr lang="en-US" dirty="0" smtClean="0"/>
              <a:t>An object representing another object</a:t>
            </a:r>
          </a:p>
          <a:p>
            <a:endParaRPr lang="en-US" dirty="0" smtClean="0"/>
          </a:p>
          <a:p>
            <a:r>
              <a:rPr lang="en-US" dirty="0" smtClean="0"/>
              <a:t>Facade</a:t>
            </a:r>
            <a:br>
              <a:rPr lang="en-US" dirty="0" smtClean="0"/>
            </a:br>
            <a:r>
              <a:rPr lang="en-US" dirty="0" smtClean="0"/>
              <a:t>A single class that represents an entire subsystem</a:t>
            </a:r>
          </a:p>
          <a:p>
            <a:endParaRPr lang="en-US" dirty="0" smtClean="0"/>
          </a:p>
          <a:p>
            <a:r>
              <a:rPr lang="en-US" dirty="0" smtClean="0"/>
              <a:t>Flyweight</a:t>
            </a:r>
            <a:br>
              <a:rPr lang="en-US" dirty="0" smtClean="0"/>
            </a:br>
            <a:r>
              <a:rPr lang="en-US" dirty="0" smtClean="0"/>
              <a:t>A fine-grained instance used for efficient sharing</a:t>
            </a:r>
          </a:p>
          <a:p>
            <a:endParaRPr lang="en-US" dirty="0" smtClean="0"/>
          </a:p>
          <a:p>
            <a:r>
              <a:rPr lang="en-US" dirty="0" smtClean="0"/>
              <a:t>Rules of thumb</a:t>
            </a:r>
          </a:p>
          <a:p>
            <a:r>
              <a:rPr lang="en-US" dirty="0" smtClean="0"/>
              <a:t>1. Adapter makes things work after they're designed; Bridge makes them work before they are.</a:t>
            </a:r>
          </a:p>
          <a:p>
            <a:r>
              <a:rPr lang="en-US" dirty="0" smtClean="0"/>
              <a:t>2. Adapter provides a different interface to its subject. Proxy provides the same interface. Decorator provides an enhanced interface.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Composite and Decorator have similar structure diagrams, reflecting the fact that both rely on recursive composition to organize an open-ended number of objects.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4. Decorator is designed to let you add responsibilities to objects without </a:t>
            </a:r>
            <a:r>
              <a:rPr lang="en-US" dirty="0" err="1" smtClean="0"/>
              <a:t>subclassing</a:t>
            </a:r>
            <a:r>
              <a:rPr lang="en-US" dirty="0" smtClean="0"/>
              <a:t>. Composite's focus is not on embellishment but on representation. These intents are distinct but complementary. </a:t>
            </a:r>
            <a:r>
              <a:rPr lang="en-US" dirty="0" err="1" smtClean="0"/>
              <a:t>Consequently,Composite</a:t>
            </a:r>
            <a:r>
              <a:rPr lang="en-US" dirty="0" smtClean="0"/>
              <a:t> and Decorator are often used in concert.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5. Decorator and Proxy have different purposes but similar structures. Both describe how to provide a level of indirection to another object, and the implementations keep a reference to the object to which they forward requests.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6. Mediator is similar to Facade in that it abstracts functionality of existing classes. </a:t>
            </a:r>
            <a:r>
              <a:rPr lang="en-US" dirty="0" err="1" smtClean="0"/>
              <a:t>Mediatorabstracts</a:t>
            </a:r>
            <a:r>
              <a:rPr lang="en-US" dirty="0" smtClean="0"/>
              <a:t>/centralizes arbitrary communication between colleague objects, it routinely "adds value", and it is known/referenced by the colleague objects. In contrast, Facade defines a simpler interface to a subsystem, it doesn't add new functionality, and it is not known by the subsystem classes.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19</a:t>
            </a:fld>
            <a:endParaRPr lang="en-GB"/>
          </a:p>
        </p:txBody>
      </p:sp>
    </p:spTree>
    <p:extLst>
      <p:ext uri="{BB962C8B-B14F-4D97-AF65-F5344CB8AC3E}">
        <p14:creationId xmlns:p14="http://schemas.microsoft.com/office/powerpoint/2010/main" val="157022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39</a:t>
            </a:fld>
            <a:endParaRPr lang="en-GB"/>
          </a:p>
        </p:txBody>
      </p:sp>
    </p:spTree>
    <p:extLst>
      <p:ext uri="{BB962C8B-B14F-4D97-AF65-F5344CB8AC3E}">
        <p14:creationId xmlns:p14="http://schemas.microsoft.com/office/powerpoint/2010/main" val="1530076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200" b="0" i="0" kern="1200" dirty="0" smtClean="0">
                <a:solidFill>
                  <a:schemeClr val="tx1"/>
                </a:solidFill>
                <a:effectLst/>
                <a:latin typeface="+mn-lt"/>
                <a:ea typeface="+mn-ea"/>
                <a:cs typeface="+mn-cs"/>
              </a:rPr>
              <a:t>A </a:t>
            </a:r>
            <a:r>
              <a:rPr lang="en-US" sz="1200" b="0" i="1" kern="1200" dirty="0" smtClean="0">
                <a:solidFill>
                  <a:schemeClr val="tx1"/>
                </a:solidFill>
                <a:effectLst/>
                <a:latin typeface="+mn-lt"/>
                <a:ea typeface="+mn-ea"/>
                <a:cs typeface="+mn-cs"/>
              </a:rPr>
              <a:t>proxy</a:t>
            </a:r>
            <a:r>
              <a:rPr lang="en-US" sz="1200" b="0" i="0" kern="1200" dirty="0" smtClean="0">
                <a:solidFill>
                  <a:schemeClr val="tx1"/>
                </a:solidFill>
                <a:effectLst/>
                <a:latin typeface="+mn-lt"/>
                <a:ea typeface="+mn-ea"/>
                <a:cs typeface="+mn-cs"/>
              </a:rPr>
              <a:t>, in its most general form, is a class functioning as an interface to something else. The proxy could interface to anything: a network connection, a large object in memory, a file, or some other resource that is expensive or impossible to duplicate. In short, a proxy is a wrapper or agent object that is being called by the client to access the real serving object behind the scenes. Use of the proxy can simply be </a:t>
            </a:r>
            <a:r>
              <a:rPr lang="en-US" sz="1200" b="0" i="0" u="none" strike="noStrike" kern="1200" dirty="0" smtClean="0">
                <a:solidFill>
                  <a:schemeClr val="tx1"/>
                </a:solidFill>
                <a:effectLst/>
                <a:latin typeface="+mn-lt"/>
                <a:ea typeface="+mn-ea"/>
                <a:cs typeface="+mn-cs"/>
                <a:hlinkClick r:id="rId3" tooltip="Forwarding (object-oriented programming)"/>
              </a:rPr>
              <a:t>forwarding</a:t>
            </a:r>
            <a:r>
              <a:rPr lang="en-US" sz="1200" b="0" i="0" kern="1200" dirty="0" smtClean="0">
                <a:solidFill>
                  <a:schemeClr val="tx1"/>
                </a:solidFill>
                <a:effectLst/>
                <a:latin typeface="+mn-lt"/>
                <a:ea typeface="+mn-ea"/>
                <a:cs typeface="+mn-cs"/>
              </a:rPr>
              <a:t> to the real object, or can provide additional logic. In the proxy extra functionality can be provided, for example caching when operations on the real object are resource intensive, or checking preconditions before operations on the real object are invoked. For the client, usage of a proxy object is similar to using the real object, because both implement the same interface.</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40</a:t>
            </a:fld>
            <a:endParaRPr lang="en-GB"/>
          </a:p>
        </p:txBody>
      </p:sp>
    </p:spTree>
    <p:extLst>
      <p:ext uri="{BB962C8B-B14F-4D97-AF65-F5344CB8AC3E}">
        <p14:creationId xmlns:p14="http://schemas.microsoft.com/office/powerpoint/2010/main" val="2006051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41</a:t>
            </a:fld>
            <a:endParaRPr lang="en-GB"/>
          </a:p>
        </p:txBody>
      </p:sp>
    </p:spTree>
    <p:extLst>
      <p:ext uri="{BB962C8B-B14F-4D97-AF65-F5344CB8AC3E}">
        <p14:creationId xmlns:p14="http://schemas.microsoft.com/office/powerpoint/2010/main" val="677713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z="1200" b="0" i="0" kern="1200" dirty="0" smtClean="0">
                <a:solidFill>
                  <a:schemeClr val="tx1"/>
                </a:solidFill>
                <a:effectLst/>
                <a:latin typeface="+mn-lt"/>
                <a:ea typeface="+mn-ea"/>
                <a:cs typeface="+mn-cs"/>
              </a:rPr>
              <a:t>Adapter provides a different interface to its subject. </a:t>
            </a:r>
          </a:p>
          <a:p>
            <a:pPr marL="171450" indent="-171450">
              <a:buFont typeface="Arial" charset="0"/>
              <a:buChar char="•"/>
            </a:pPr>
            <a:r>
              <a:rPr lang="en-US" sz="1200" b="0" i="0" kern="1200" dirty="0" smtClean="0">
                <a:solidFill>
                  <a:schemeClr val="tx1"/>
                </a:solidFill>
                <a:effectLst/>
                <a:latin typeface="+mn-lt"/>
                <a:ea typeface="+mn-ea"/>
                <a:cs typeface="+mn-cs"/>
              </a:rPr>
              <a:t>Proxy provides the same interface. </a:t>
            </a:r>
          </a:p>
          <a:p>
            <a:pPr marL="171450" indent="-171450">
              <a:buFont typeface="Arial" charset="0"/>
              <a:buChar char="•"/>
            </a:pPr>
            <a:r>
              <a:rPr lang="en-US" sz="1200" b="0" i="0" kern="1200" dirty="0" smtClean="0">
                <a:solidFill>
                  <a:schemeClr val="tx1"/>
                </a:solidFill>
                <a:effectLst/>
                <a:latin typeface="+mn-lt"/>
                <a:ea typeface="+mn-ea"/>
                <a:cs typeface="+mn-cs"/>
              </a:rPr>
              <a:t>Decorator provides an enhanced interface.</a:t>
            </a:r>
          </a:p>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42</a:t>
            </a:fld>
            <a:endParaRPr lang="en-GB"/>
          </a:p>
        </p:txBody>
      </p:sp>
    </p:spTree>
    <p:extLst>
      <p:ext uri="{BB962C8B-B14F-4D97-AF65-F5344CB8AC3E}">
        <p14:creationId xmlns:p14="http://schemas.microsoft.com/office/powerpoint/2010/main" val="579697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43</a:t>
            </a:fld>
            <a:endParaRPr lang="en-GB"/>
          </a:p>
        </p:txBody>
      </p:sp>
    </p:spTree>
    <p:extLst>
      <p:ext uri="{BB962C8B-B14F-4D97-AF65-F5344CB8AC3E}">
        <p14:creationId xmlns:p14="http://schemas.microsoft.com/office/powerpoint/2010/main" val="584224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44</a:t>
            </a:fld>
            <a:endParaRPr lang="en-GB"/>
          </a:p>
        </p:txBody>
      </p:sp>
    </p:spTree>
    <p:extLst>
      <p:ext uri="{BB962C8B-B14F-4D97-AF65-F5344CB8AC3E}">
        <p14:creationId xmlns:p14="http://schemas.microsoft.com/office/powerpoint/2010/main" val="942212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45</a:t>
            </a:fld>
            <a:endParaRPr lang="en-GB"/>
          </a:p>
        </p:txBody>
      </p:sp>
    </p:spTree>
    <p:extLst>
      <p:ext uri="{BB962C8B-B14F-4D97-AF65-F5344CB8AC3E}">
        <p14:creationId xmlns:p14="http://schemas.microsoft.com/office/powerpoint/2010/main" val="676497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Adapter</a:t>
            </a:r>
            <a:br>
              <a:rPr lang="en-US" dirty="0" smtClean="0"/>
            </a:br>
            <a:r>
              <a:rPr lang="en-US" dirty="0" smtClean="0"/>
              <a:t>Match interfaces of different classes</a:t>
            </a:r>
          </a:p>
          <a:p>
            <a:endParaRPr lang="en-US" dirty="0" smtClean="0"/>
          </a:p>
          <a:p>
            <a:r>
              <a:rPr lang="en-US" dirty="0" smtClean="0"/>
              <a:t>Bridge</a:t>
            </a:r>
            <a:br>
              <a:rPr lang="en-US" dirty="0" smtClean="0"/>
            </a:br>
            <a:r>
              <a:rPr lang="en-US" dirty="0" smtClean="0"/>
              <a:t>Separates an object’s interface from its implementation</a:t>
            </a:r>
          </a:p>
          <a:p>
            <a:endParaRPr lang="en-US" dirty="0" smtClean="0"/>
          </a:p>
          <a:p>
            <a:r>
              <a:rPr lang="en-US" dirty="0" smtClean="0"/>
              <a:t>Composite</a:t>
            </a:r>
            <a:br>
              <a:rPr lang="en-US" dirty="0" smtClean="0"/>
            </a:br>
            <a:r>
              <a:rPr lang="en-US" dirty="0" smtClean="0"/>
              <a:t>A tree structure of simple and composite objects</a:t>
            </a:r>
          </a:p>
          <a:p>
            <a:endParaRPr lang="en-US" dirty="0" smtClean="0"/>
          </a:p>
          <a:p>
            <a:r>
              <a:rPr lang="en-US" dirty="0" smtClean="0"/>
              <a:t>Decorator</a:t>
            </a:r>
            <a:br>
              <a:rPr lang="en-US" dirty="0" smtClean="0"/>
            </a:br>
            <a:r>
              <a:rPr lang="en-US" dirty="0" smtClean="0"/>
              <a:t>Add responsibilities to objects dynamically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Proxy</a:t>
            </a:r>
            <a:br>
              <a:rPr lang="en-US" dirty="0" smtClean="0"/>
            </a:br>
            <a:r>
              <a:rPr lang="en-US" dirty="0" smtClean="0"/>
              <a:t>An object representing another object</a:t>
            </a:r>
          </a:p>
          <a:p>
            <a:endParaRPr lang="en-US" dirty="0" smtClean="0"/>
          </a:p>
          <a:p>
            <a:r>
              <a:rPr lang="en-US" dirty="0" smtClean="0"/>
              <a:t>Facade</a:t>
            </a:r>
            <a:br>
              <a:rPr lang="en-US" dirty="0" smtClean="0"/>
            </a:br>
            <a:r>
              <a:rPr lang="en-US" dirty="0" smtClean="0"/>
              <a:t>A single class that represents an entire subsystem</a:t>
            </a:r>
          </a:p>
          <a:p>
            <a:endParaRPr lang="en-US" dirty="0" smtClean="0"/>
          </a:p>
          <a:p>
            <a:r>
              <a:rPr lang="en-US" dirty="0" smtClean="0"/>
              <a:t>Flyweight</a:t>
            </a:r>
            <a:br>
              <a:rPr lang="en-US" dirty="0" smtClean="0"/>
            </a:br>
            <a:r>
              <a:rPr lang="en-US" dirty="0" smtClean="0"/>
              <a:t>A fine-grained instance used for efficient sharing</a:t>
            </a:r>
          </a:p>
          <a:p>
            <a:endParaRPr lang="en-US" dirty="0" smtClean="0"/>
          </a:p>
          <a:p>
            <a:r>
              <a:rPr lang="en-US" dirty="0" smtClean="0"/>
              <a:t>Rules of thumb</a:t>
            </a:r>
          </a:p>
          <a:p>
            <a:r>
              <a:rPr lang="en-US" dirty="0" smtClean="0"/>
              <a:t>1. Adapter makes things work after they're designed; Bridge makes them work before they are.</a:t>
            </a:r>
          </a:p>
          <a:p>
            <a:r>
              <a:rPr lang="en-US" dirty="0" smtClean="0"/>
              <a:t>2. Adapter provides a different interface to its subject. Proxy provides the same interface. Decorator provides an enhanced interface.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Composite and Decorator have similar structure diagrams, reflecting the fact that both rely on recursive composition to organize an open-ended number of objects.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4. Decorator is designed to let you add responsibilities to objects without </a:t>
            </a:r>
            <a:r>
              <a:rPr lang="en-US" dirty="0" err="1" smtClean="0"/>
              <a:t>subclassing</a:t>
            </a:r>
            <a:r>
              <a:rPr lang="en-US" dirty="0" smtClean="0"/>
              <a:t>. Composite's focus is not on embellishment but on representation. These intents are distinct but complementary. </a:t>
            </a:r>
            <a:r>
              <a:rPr lang="en-US" dirty="0" err="1" smtClean="0"/>
              <a:t>Consequently,Composite</a:t>
            </a:r>
            <a:r>
              <a:rPr lang="en-US" dirty="0" smtClean="0"/>
              <a:t> and Decorator are often used in concert.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5. Decorator and Proxy have different purposes but similar structures. Both describe how to provide a level of indirection to another object, and the implementations keep a reference to the object to which they forward requests.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6. Mediator is similar to Facade in that it abstracts functionality of existing classes. </a:t>
            </a:r>
            <a:r>
              <a:rPr lang="en-US" dirty="0" err="1" smtClean="0"/>
              <a:t>Mediatorabstracts</a:t>
            </a:r>
            <a:r>
              <a:rPr lang="en-US" dirty="0" smtClean="0"/>
              <a:t>/centralizes arbitrary communication between colleague objects, it routinely "adds value", and it is known/referenced by the colleague objects. In contrast, Facade defines a simpler interface to a subsystem, it doesn't add new functionality, and it is not known by the subsystem classes.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48</a:t>
            </a:fld>
            <a:endParaRPr lang="en-GB"/>
          </a:p>
        </p:txBody>
      </p:sp>
    </p:spTree>
    <p:extLst>
      <p:ext uri="{BB962C8B-B14F-4D97-AF65-F5344CB8AC3E}">
        <p14:creationId xmlns:p14="http://schemas.microsoft.com/office/powerpoint/2010/main" val="446988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20</a:t>
            </a:fld>
            <a:endParaRPr lang="en-GB"/>
          </a:p>
        </p:txBody>
      </p:sp>
    </p:spTree>
    <p:extLst>
      <p:ext uri="{BB962C8B-B14F-4D97-AF65-F5344CB8AC3E}">
        <p14:creationId xmlns:p14="http://schemas.microsoft.com/office/powerpoint/2010/main" val="1181888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23</a:t>
            </a:fld>
            <a:endParaRPr lang="en-GB"/>
          </a:p>
        </p:txBody>
      </p:sp>
    </p:spTree>
    <p:extLst>
      <p:ext uri="{BB962C8B-B14F-4D97-AF65-F5344CB8AC3E}">
        <p14:creationId xmlns:p14="http://schemas.microsoft.com/office/powerpoint/2010/main" val="692644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Bridge is designed up-front to let the abstraction and the implementation vary independently. Adapter is retrofitted to make unrelated classes work together.</a:t>
            </a:r>
          </a:p>
        </p:txBody>
      </p:sp>
      <p:sp>
        <p:nvSpPr>
          <p:cNvPr id="4" name="Slide Number Placeholder 3"/>
          <p:cNvSpPr>
            <a:spLocks noGrp="1"/>
          </p:cNvSpPr>
          <p:nvPr>
            <p:ph type="sldNum" sz="quarter" idx="10"/>
          </p:nvPr>
        </p:nvSpPr>
        <p:spPr/>
        <p:txBody>
          <a:bodyPr/>
          <a:lstStyle/>
          <a:p>
            <a:fld id="{A70FD2F1-BA86-440F-B762-9CB03F449024}" type="slidenum">
              <a:rPr lang="en-GB" smtClean="0"/>
              <a:t>24</a:t>
            </a:fld>
            <a:endParaRPr lang="en-GB"/>
          </a:p>
        </p:txBody>
      </p:sp>
    </p:spTree>
    <p:extLst>
      <p:ext uri="{BB962C8B-B14F-4D97-AF65-F5344CB8AC3E}">
        <p14:creationId xmlns:p14="http://schemas.microsoft.com/office/powerpoint/2010/main" val="144886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0FD2F1-BA86-440F-B762-9CB03F449024}" type="slidenum">
              <a:rPr lang="en-GB" smtClean="0"/>
              <a:t>25</a:t>
            </a:fld>
            <a:endParaRPr lang="en-GB"/>
          </a:p>
        </p:txBody>
      </p:sp>
    </p:spTree>
    <p:extLst>
      <p:ext uri="{BB962C8B-B14F-4D97-AF65-F5344CB8AC3E}">
        <p14:creationId xmlns:p14="http://schemas.microsoft.com/office/powerpoint/2010/main" val="865114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bridge pattern is often confused with the adapter pattern, but that’s because</a:t>
            </a:r>
            <a:r>
              <a:rPr lang="en-US" baseline="0" dirty="0" smtClean="0"/>
              <a:t> they both use a wrapper to decouple abstraction and implementation, but the concepts behind them are very different</a:t>
            </a:r>
            <a:endParaRPr lang="en-US" dirty="0" smtClean="0"/>
          </a:p>
        </p:txBody>
      </p:sp>
      <p:sp>
        <p:nvSpPr>
          <p:cNvPr id="4" name="Slide Number Placeholder 3"/>
          <p:cNvSpPr>
            <a:spLocks noGrp="1"/>
          </p:cNvSpPr>
          <p:nvPr>
            <p:ph type="sldNum" sz="quarter" idx="10"/>
          </p:nvPr>
        </p:nvSpPr>
        <p:spPr/>
        <p:txBody>
          <a:bodyPr/>
          <a:lstStyle/>
          <a:p>
            <a:fld id="{A70FD2F1-BA86-440F-B762-9CB03F449024}" type="slidenum">
              <a:rPr lang="en-GB" smtClean="0"/>
              <a:t>26</a:t>
            </a:fld>
            <a:endParaRPr lang="en-GB"/>
          </a:p>
        </p:txBody>
      </p:sp>
    </p:spTree>
    <p:extLst>
      <p:ext uri="{BB962C8B-B14F-4D97-AF65-F5344CB8AC3E}">
        <p14:creationId xmlns:p14="http://schemas.microsoft.com/office/powerpoint/2010/main" val="854765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Composite lets clients treat individual objects and compositions of objects uniformly.</a:t>
            </a: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70FD2F1-BA86-440F-B762-9CB03F449024}" type="slidenum">
              <a:rPr lang="en-GB" smtClean="0"/>
              <a:t>27</a:t>
            </a:fld>
            <a:endParaRPr lang="en-GB"/>
          </a:p>
        </p:txBody>
      </p:sp>
    </p:spTree>
    <p:extLst>
      <p:ext uri="{BB962C8B-B14F-4D97-AF65-F5344CB8AC3E}">
        <p14:creationId xmlns:p14="http://schemas.microsoft.com/office/powerpoint/2010/main" val="442776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Use this pattern whenever you have "composites that contain components, each of which could be a composite".</a:t>
            </a:r>
          </a:p>
          <a:p>
            <a:r>
              <a:rPr lang="en-US" sz="1200" b="0" i="0" kern="1200" dirty="0" smtClean="0">
                <a:solidFill>
                  <a:schemeClr val="tx1"/>
                </a:solidFill>
                <a:effectLst/>
                <a:latin typeface="+mn-lt"/>
                <a:ea typeface="+mn-ea"/>
                <a:cs typeface="+mn-cs"/>
              </a:rPr>
              <a:t>Divide your domain concepts into container classes, and </a:t>
            </a:r>
            <a:r>
              <a:rPr lang="en-US" sz="1200" b="0" i="0" kern="1200" dirty="0" err="1" smtClean="0">
                <a:solidFill>
                  <a:schemeClr val="tx1"/>
                </a:solidFill>
                <a:effectLst/>
                <a:latin typeface="+mn-lt"/>
                <a:ea typeface="+mn-ea"/>
                <a:cs typeface="+mn-cs"/>
              </a:rPr>
              <a:t>containee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classes.Create</a:t>
            </a:r>
            <a:r>
              <a:rPr lang="en-US" sz="1200" b="0" i="0" kern="1200" dirty="0" smtClean="0">
                <a:solidFill>
                  <a:schemeClr val="tx1"/>
                </a:solidFill>
                <a:effectLst/>
                <a:latin typeface="+mn-lt"/>
                <a:ea typeface="+mn-ea"/>
                <a:cs typeface="+mn-cs"/>
              </a:rPr>
              <a:t> a "lowest common denominator" interface that makes your containers and </a:t>
            </a:r>
            <a:r>
              <a:rPr lang="en-US" sz="1200" b="0" i="0" kern="1200" dirty="0" err="1" smtClean="0">
                <a:solidFill>
                  <a:schemeClr val="tx1"/>
                </a:solidFill>
                <a:effectLst/>
                <a:latin typeface="+mn-lt"/>
                <a:ea typeface="+mn-ea"/>
                <a:cs typeface="+mn-cs"/>
              </a:rPr>
              <a:t>containees</a:t>
            </a:r>
            <a:r>
              <a:rPr lang="en-US" sz="1200" b="0" i="0" kern="1200" dirty="0" smtClean="0">
                <a:solidFill>
                  <a:schemeClr val="tx1"/>
                </a:solidFill>
                <a:effectLst/>
                <a:latin typeface="+mn-lt"/>
                <a:ea typeface="+mn-ea"/>
                <a:cs typeface="+mn-cs"/>
              </a:rPr>
              <a:t> interchangeable. It should specify the behavior that needs to be exercised uniformly across all </a:t>
            </a:r>
            <a:r>
              <a:rPr lang="en-US" sz="1200" b="0" i="0" kern="1200" dirty="0" err="1" smtClean="0">
                <a:solidFill>
                  <a:schemeClr val="tx1"/>
                </a:solidFill>
                <a:effectLst/>
                <a:latin typeface="+mn-lt"/>
                <a:ea typeface="+mn-ea"/>
                <a:cs typeface="+mn-cs"/>
              </a:rPr>
              <a:t>containee</a:t>
            </a:r>
            <a:r>
              <a:rPr lang="en-US" sz="1200" b="0" i="0" kern="1200" dirty="0" smtClean="0">
                <a:solidFill>
                  <a:schemeClr val="tx1"/>
                </a:solidFill>
                <a:effectLst/>
                <a:latin typeface="+mn-lt"/>
                <a:ea typeface="+mn-ea"/>
                <a:cs typeface="+mn-cs"/>
              </a:rPr>
              <a:t> and container objects.</a:t>
            </a:r>
          </a:p>
          <a:p>
            <a:r>
              <a:rPr lang="en-US" sz="1200" b="0" i="0" kern="1200" dirty="0" smtClean="0">
                <a:solidFill>
                  <a:schemeClr val="tx1"/>
                </a:solidFill>
                <a:effectLst/>
                <a:latin typeface="+mn-lt"/>
                <a:ea typeface="+mn-ea"/>
                <a:cs typeface="+mn-cs"/>
              </a:rPr>
              <a:t>All container and </a:t>
            </a:r>
            <a:r>
              <a:rPr lang="en-US" sz="1200" b="0" i="0" kern="1200" dirty="0" err="1" smtClean="0">
                <a:solidFill>
                  <a:schemeClr val="tx1"/>
                </a:solidFill>
                <a:effectLst/>
                <a:latin typeface="+mn-lt"/>
                <a:ea typeface="+mn-ea"/>
                <a:cs typeface="+mn-cs"/>
              </a:rPr>
              <a:t>containee</a:t>
            </a:r>
            <a:r>
              <a:rPr lang="en-US" sz="1200" b="0" i="0" kern="1200" dirty="0" smtClean="0">
                <a:solidFill>
                  <a:schemeClr val="tx1"/>
                </a:solidFill>
                <a:effectLst/>
                <a:latin typeface="+mn-lt"/>
                <a:ea typeface="+mn-ea"/>
                <a:cs typeface="+mn-cs"/>
              </a:rPr>
              <a:t> classes declare an "is a" relationship to the interface.</a:t>
            </a:r>
          </a:p>
          <a:p>
            <a:r>
              <a:rPr lang="en-US" sz="1200" b="0" i="0" kern="1200" dirty="0" smtClean="0">
                <a:solidFill>
                  <a:schemeClr val="tx1"/>
                </a:solidFill>
                <a:effectLst/>
                <a:latin typeface="+mn-lt"/>
                <a:ea typeface="+mn-ea"/>
                <a:cs typeface="+mn-cs"/>
              </a:rPr>
              <a:t>All container classes declare a one-to-many "has a" relationship to the </a:t>
            </a:r>
            <a:r>
              <a:rPr lang="en-US" sz="1200" b="0" i="0" kern="1200" dirty="0" err="1" smtClean="0">
                <a:solidFill>
                  <a:schemeClr val="tx1"/>
                </a:solidFill>
                <a:effectLst/>
                <a:latin typeface="+mn-lt"/>
                <a:ea typeface="+mn-ea"/>
                <a:cs typeface="+mn-cs"/>
              </a:rPr>
              <a:t>interface.Container</a:t>
            </a:r>
            <a:r>
              <a:rPr lang="en-US" sz="1200" b="0" i="0" kern="1200" dirty="0" smtClean="0">
                <a:solidFill>
                  <a:schemeClr val="tx1"/>
                </a:solidFill>
                <a:effectLst/>
                <a:latin typeface="+mn-lt"/>
                <a:ea typeface="+mn-ea"/>
                <a:cs typeface="+mn-cs"/>
              </a:rPr>
              <a:t> classes leverage polymorphism to delegate to their </a:t>
            </a:r>
            <a:r>
              <a:rPr lang="en-US" sz="1200" b="0" i="0" kern="1200" dirty="0" err="1" smtClean="0">
                <a:solidFill>
                  <a:schemeClr val="tx1"/>
                </a:solidFill>
                <a:effectLst/>
                <a:latin typeface="+mn-lt"/>
                <a:ea typeface="+mn-ea"/>
                <a:cs typeface="+mn-cs"/>
              </a:rPr>
              <a:t>containee</a:t>
            </a:r>
            <a:r>
              <a:rPr lang="en-US" sz="1200" b="0" i="0" kern="1200" dirty="0" smtClean="0">
                <a:solidFill>
                  <a:schemeClr val="tx1"/>
                </a:solidFill>
                <a:effectLst/>
                <a:latin typeface="+mn-lt"/>
                <a:ea typeface="+mn-ea"/>
                <a:cs typeface="+mn-cs"/>
              </a:rPr>
              <a:t> objects.</a:t>
            </a:r>
          </a:p>
        </p:txBody>
      </p:sp>
      <p:sp>
        <p:nvSpPr>
          <p:cNvPr id="4" name="Slide Number Placeholder 3"/>
          <p:cNvSpPr>
            <a:spLocks noGrp="1"/>
          </p:cNvSpPr>
          <p:nvPr>
            <p:ph type="sldNum" sz="quarter" idx="10"/>
          </p:nvPr>
        </p:nvSpPr>
        <p:spPr/>
        <p:txBody>
          <a:bodyPr/>
          <a:lstStyle/>
          <a:p>
            <a:fld id="{A70FD2F1-BA86-440F-B762-9CB03F449024}" type="slidenum">
              <a:rPr lang="en-GB" smtClean="0"/>
              <a:t>28</a:t>
            </a:fld>
            <a:endParaRPr lang="en-GB"/>
          </a:p>
        </p:txBody>
      </p:sp>
    </p:spTree>
    <p:extLst>
      <p:ext uri="{BB962C8B-B14F-4D97-AF65-F5344CB8AC3E}">
        <p14:creationId xmlns:p14="http://schemas.microsoft.com/office/powerpoint/2010/main" val="577924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8337" y="452082"/>
            <a:ext cx="7569819" cy="1989667"/>
          </a:xfrm>
        </p:spPr>
        <p:txBody>
          <a:bodyPr anchor="b"/>
          <a:lstStyle>
            <a:lvl1pPr algn="l">
              <a:lnSpc>
                <a:spcPts val="4500"/>
              </a:lnSpc>
              <a:defRPr sz="4500" spc="-2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258337" y="2503612"/>
            <a:ext cx="6858000" cy="1379802"/>
          </a:xfrm>
        </p:spPr>
        <p:txBody>
          <a:bodyPr>
            <a:normAutofit/>
          </a:bodyPr>
          <a:lstStyle>
            <a:lvl1pPr marL="0" indent="0" algn="l">
              <a:lnSpc>
                <a:spcPts val="3000"/>
              </a:lnSpc>
              <a:buNone/>
              <a:defRPr sz="3000" b="0" spc="-160"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Sub-heading</a:t>
            </a:r>
          </a:p>
        </p:txBody>
      </p:sp>
      <p:sp>
        <p:nvSpPr>
          <p:cNvPr id="9" name="Text Placeholder 8"/>
          <p:cNvSpPr>
            <a:spLocks noGrp="1"/>
          </p:cNvSpPr>
          <p:nvPr>
            <p:ph type="body" sz="quarter" idx="13" hasCustomPrompt="1"/>
          </p:nvPr>
        </p:nvSpPr>
        <p:spPr>
          <a:xfrm>
            <a:off x="258337" y="4501995"/>
            <a:ext cx="2505075" cy="349250"/>
          </a:xfrm>
        </p:spPr>
        <p:txBody>
          <a:bodyPr>
            <a:normAutofit/>
          </a:bodyPr>
          <a:lstStyle>
            <a:lvl1pPr>
              <a:defRPr sz="2000" b="0">
                <a:solidFill>
                  <a:schemeClr val="bg1"/>
                </a:solidFill>
              </a:defRPr>
            </a:lvl1pPr>
          </a:lstStyle>
          <a:p>
            <a:pPr lvl="0"/>
            <a:r>
              <a:rPr lang="en-US" dirty="0"/>
              <a:t>Date</a:t>
            </a:r>
            <a:endParaRPr lang="en-GB" dirty="0"/>
          </a:p>
        </p:txBody>
      </p:sp>
    </p:spTree>
    <p:extLst>
      <p:ext uri="{BB962C8B-B14F-4D97-AF65-F5344CB8AC3E}">
        <p14:creationId xmlns:p14="http://schemas.microsoft.com/office/powerpoint/2010/main" val="611043218"/>
      </p:ext>
    </p:extLst>
  </p:cSld>
  <p:clrMapOvr>
    <a:masterClrMapping/>
  </p:clrMapOvr>
  <p:extLst mod="1">
    <p:ext uri="{DCECCB84-F9BA-43D5-87BE-67443E8EF086}">
      <p15:sldGuideLst xmlns:p15="http://schemas.microsoft.com/office/powerpoint/2012/main">
        <p15:guide id="1" pos="158" userDrawn="1">
          <p15:clr>
            <a:srgbClr val="FBAE40"/>
          </p15:clr>
        </p15:guide>
        <p15:guide id="2" pos="22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lar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27"/>
          </p:nvPr>
        </p:nvSpPr>
        <p:spPr/>
        <p:txBody>
          <a:bodyPr/>
          <a:lstStyle/>
          <a:p>
            <a:r>
              <a:rPr lang="en-GB" smtClean="0"/>
              <a:t>https://github.com/patriziomunzi/designpatterns-thesimpleway</a:t>
            </a:r>
            <a:endParaRPr lang="en-GB" dirty="0"/>
          </a:p>
        </p:txBody>
      </p:sp>
      <p:sp>
        <p:nvSpPr>
          <p:cNvPr id="4" name="Slide Number Placeholder 3"/>
          <p:cNvSpPr>
            <a:spLocks noGrp="1"/>
          </p:cNvSpPr>
          <p:nvPr>
            <p:ph type="sldNum" sz="quarter" idx="28"/>
          </p:nvPr>
        </p:nvSpPr>
        <p:spPr/>
        <p:txBody>
          <a:bodyPr/>
          <a:lstStyle/>
          <a:p>
            <a:fld id="{A354118A-0C88-44E5-A760-D5564D123B5E}" type="slidenum">
              <a:rPr lang="en-GB" smtClean="0"/>
              <a:pPr/>
              <a:t>‹#›</a:t>
            </a:fld>
            <a:endParaRPr lang="en-GB" dirty="0"/>
          </a:p>
        </p:txBody>
      </p:sp>
      <p:sp>
        <p:nvSpPr>
          <p:cNvPr id="7" name="Table Placeholder 10"/>
          <p:cNvSpPr>
            <a:spLocks noGrp="1"/>
          </p:cNvSpPr>
          <p:nvPr>
            <p:ph type="tbl" sz="quarter" idx="24"/>
          </p:nvPr>
        </p:nvSpPr>
        <p:spPr>
          <a:xfrm>
            <a:off x="250825" y="1128713"/>
            <a:ext cx="8647113" cy="3881902"/>
          </a:xfrm>
        </p:spPr>
        <p:txBody>
          <a:bodyPr/>
          <a:lstStyle/>
          <a:p>
            <a:r>
              <a:rPr lang="en-US" smtClean="0"/>
              <a:t>Click icon to add table</a:t>
            </a:r>
            <a:endParaRPr lang="en-GB"/>
          </a:p>
        </p:txBody>
      </p:sp>
    </p:spTree>
    <p:extLst>
      <p:ext uri="{BB962C8B-B14F-4D97-AF65-F5344CB8AC3E}">
        <p14:creationId xmlns:p14="http://schemas.microsoft.com/office/powerpoint/2010/main" val="3387241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https://github.com/patriziomunzi/designpatterns-thesimpleway</a:t>
            </a:r>
            <a:endParaRPr lang="en-GB"/>
          </a:p>
        </p:txBody>
      </p:sp>
      <p:sp>
        <p:nvSpPr>
          <p:cNvPr id="4" name="Slide Number Placeholder 3"/>
          <p:cNvSpPr>
            <a:spLocks noGrp="1"/>
          </p:cNvSpPr>
          <p:nvPr>
            <p:ph type="sldNum" sz="quarter" idx="12"/>
          </p:nvPr>
        </p:nvSpPr>
        <p:spPr/>
        <p:txBody>
          <a:bodyPr/>
          <a:lstStyle/>
          <a:p>
            <a:fld id="{A354118A-0C88-44E5-A760-D5564D123B5E}" type="slidenum">
              <a:rPr lang="en-GB" smtClean="0"/>
              <a:t>‹#›</a:t>
            </a:fld>
            <a:endParaRPr lang="en-GB"/>
          </a:p>
        </p:txBody>
      </p:sp>
    </p:spTree>
    <p:extLst>
      <p:ext uri="{BB962C8B-B14F-4D97-AF65-F5344CB8AC3E}">
        <p14:creationId xmlns:p14="http://schemas.microsoft.com/office/powerpoint/2010/main" val="2385924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8337" y="452082"/>
            <a:ext cx="7569819" cy="1989667"/>
          </a:xfrm>
        </p:spPr>
        <p:txBody>
          <a:bodyPr anchor="b"/>
          <a:lstStyle>
            <a:lvl1pPr algn="l">
              <a:lnSpc>
                <a:spcPts val="4500"/>
              </a:lnSpc>
              <a:defRPr sz="4500" spc="-200" baseline="0">
                <a:solidFill>
                  <a:schemeClr val="bg1"/>
                </a:solidFill>
              </a:defRPr>
            </a:lvl1pPr>
          </a:lstStyle>
          <a:p>
            <a:r>
              <a:rPr lang="en-US" dirty="0"/>
              <a:t>Presentation title</a:t>
            </a:r>
          </a:p>
        </p:txBody>
      </p:sp>
      <p:sp>
        <p:nvSpPr>
          <p:cNvPr id="3" name="Subtitle 2"/>
          <p:cNvSpPr>
            <a:spLocks noGrp="1"/>
          </p:cNvSpPr>
          <p:nvPr>
            <p:ph type="subTitle" idx="1" hasCustomPrompt="1"/>
          </p:nvPr>
        </p:nvSpPr>
        <p:spPr>
          <a:xfrm>
            <a:off x="258337" y="2503612"/>
            <a:ext cx="6858000" cy="1379802"/>
          </a:xfrm>
        </p:spPr>
        <p:txBody>
          <a:bodyPr>
            <a:normAutofit/>
          </a:bodyPr>
          <a:lstStyle>
            <a:lvl1pPr marL="0" indent="0" algn="l">
              <a:lnSpc>
                <a:spcPts val="3000"/>
              </a:lnSpc>
              <a:buNone/>
              <a:defRPr sz="3000" b="0" spc="-160"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Sub-heading</a:t>
            </a:r>
          </a:p>
        </p:txBody>
      </p:sp>
      <p:sp>
        <p:nvSpPr>
          <p:cNvPr id="9" name="Text Placeholder 8"/>
          <p:cNvSpPr>
            <a:spLocks noGrp="1"/>
          </p:cNvSpPr>
          <p:nvPr>
            <p:ph type="body" sz="quarter" idx="13" hasCustomPrompt="1"/>
          </p:nvPr>
        </p:nvSpPr>
        <p:spPr>
          <a:xfrm>
            <a:off x="258337" y="4501995"/>
            <a:ext cx="2505075" cy="349250"/>
          </a:xfrm>
        </p:spPr>
        <p:txBody>
          <a:bodyPr>
            <a:normAutofit/>
          </a:bodyPr>
          <a:lstStyle>
            <a:lvl1pPr>
              <a:defRPr sz="2000" b="0">
                <a:solidFill>
                  <a:schemeClr val="bg1"/>
                </a:solidFill>
              </a:defRPr>
            </a:lvl1pPr>
          </a:lstStyle>
          <a:p>
            <a:pPr lvl="0"/>
            <a:r>
              <a:rPr lang="en-US" dirty="0"/>
              <a:t>Date</a:t>
            </a:r>
            <a:endParaRPr lang="en-GB"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91454" y="5051768"/>
            <a:ext cx="2017755" cy="363179"/>
          </a:xfrm>
          <a:prstGeom prst="rect">
            <a:avLst/>
          </a:prstGeom>
        </p:spPr>
      </p:pic>
      <p:pic>
        <p:nvPicPr>
          <p:cNvPr id="11" name="Picture 10"/>
          <p:cNvPicPr>
            <a:picLocks noChangeAspect="1"/>
          </p:cNvPicPr>
          <p:nvPr userDrawn="1"/>
        </p:nvPicPr>
        <p:blipFill rotWithShape="1">
          <a:blip r:embed="rId4" cstate="print">
            <a:extLst>
              <a:ext uri="{28A0092B-C50C-407E-A947-70E740481C1C}">
                <a14:useLocalDpi xmlns:a14="http://schemas.microsoft.com/office/drawing/2010/main" val="0"/>
              </a:ext>
            </a:extLst>
          </a:blip>
          <a:srcRect t="74032"/>
          <a:stretch/>
        </p:blipFill>
        <p:spPr>
          <a:xfrm>
            <a:off x="6999704" y="4501995"/>
            <a:ext cx="1801255" cy="319713"/>
          </a:xfrm>
          <a:prstGeom prst="rect">
            <a:avLst/>
          </a:prstGeom>
        </p:spPr>
      </p:pic>
      <p:sp>
        <p:nvSpPr>
          <p:cNvPr id="12" name="TextBox 11"/>
          <p:cNvSpPr txBox="1"/>
          <p:nvPr userDrawn="1"/>
        </p:nvSpPr>
        <p:spPr>
          <a:xfrm>
            <a:off x="258337" y="5284922"/>
            <a:ext cx="1481175" cy="215444"/>
          </a:xfrm>
          <a:prstGeom prst="rect">
            <a:avLst/>
          </a:prstGeom>
        </p:spPr>
        <p:txBody>
          <a:bodyPr wrap="none" rtlCol="0">
            <a:spAutoFit/>
          </a:bodyPr>
          <a:lstStyle/>
          <a:p>
            <a:pPr marL="6350" indent="0" defTabSz="685800">
              <a:spcBef>
                <a:spcPts val="600"/>
              </a:spcBef>
              <a:buFont typeface="Arial" panose="020B0604020202020204" pitchFamily="34" charset="0"/>
              <a:buNone/>
            </a:pPr>
            <a:r>
              <a:rPr lang="en-GB" sz="800" b="0" kern="0" spc="-20" baseline="0" dirty="0">
                <a:solidFill>
                  <a:schemeClr val="bg1"/>
                </a:solidFill>
              </a:rPr>
              <a:t>Confidential - do not distribute</a:t>
            </a:r>
          </a:p>
        </p:txBody>
      </p:sp>
    </p:spTree>
    <p:extLst>
      <p:ext uri="{BB962C8B-B14F-4D97-AF65-F5344CB8AC3E}">
        <p14:creationId xmlns:p14="http://schemas.microsoft.com/office/powerpoint/2010/main" val="349188346"/>
      </p:ext>
    </p:extLst>
  </p:cSld>
  <p:clrMapOvr>
    <a:masterClrMapping/>
  </p:clrMapOvr>
  <p:extLst mod="1">
    <p:ext uri="{DCECCB84-F9BA-43D5-87BE-67443E8EF086}">
      <p15:sldGuideLst xmlns:p15="http://schemas.microsoft.com/office/powerpoint/2012/main">
        <p15:guide id="1" pos="158">
          <p15:clr>
            <a:srgbClr val="FBAE40"/>
          </p15:clr>
        </p15:guide>
        <p15:guide id="2" pos="22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ection Header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8337" y="2052595"/>
            <a:ext cx="7529281" cy="389150"/>
          </a:xfrm>
        </p:spPr>
        <p:txBody>
          <a:bodyPr anchor="b"/>
          <a:lstStyle>
            <a:lvl1pPr>
              <a:lnSpc>
                <a:spcPts val="4500"/>
              </a:lnSpc>
              <a:defRPr sz="4500" spc="-200" baseline="0">
                <a:solidFill>
                  <a:schemeClr val="bg2"/>
                </a:solidFill>
              </a:defRPr>
            </a:lvl1pPr>
          </a:lstStyle>
          <a:p>
            <a:r>
              <a:rPr lang="en-US" dirty="0"/>
              <a:t>Divider title</a:t>
            </a:r>
          </a:p>
        </p:txBody>
      </p:sp>
      <p:sp>
        <p:nvSpPr>
          <p:cNvPr id="6" name="Slide Number Placeholder 5"/>
          <p:cNvSpPr>
            <a:spLocks noGrp="1"/>
          </p:cNvSpPr>
          <p:nvPr>
            <p:ph type="sldNum" sz="quarter" idx="12"/>
          </p:nvPr>
        </p:nvSpPr>
        <p:spPr/>
        <p:txBody>
          <a:bodyPr/>
          <a:lstStyle/>
          <a:p>
            <a:fld id="{A354118A-0C88-44E5-A760-D5564D123B5E}" type="slidenum">
              <a:rPr lang="en-GB" smtClean="0"/>
              <a:t>‹#›</a:t>
            </a:fld>
            <a:endParaRPr lang="en-GB"/>
          </a:p>
        </p:txBody>
      </p:sp>
      <p:sp>
        <p:nvSpPr>
          <p:cNvPr id="7" name="Subtitle 2"/>
          <p:cNvSpPr>
            <a:spLocks noGrp="1"/>
          </p:cNvSpPr>
          <p:nvPr>
            <p:ph type="subTitle" idx="1" hasCustomPrompt="1"/>
          </p:nvPr>
        </p:nvSpPr>
        <p:spPr>
          <a:xfrm>
            <a:off x="258337" y="2503612"/>
            <a:ext cx="6858000" cy="559256"/>
          </a:xfrm>
        </p:spPr>
        <p:txBody>
          <a:bodyPr>
            <a:normAutofit/>
          </a:bodyPr>
          <a:lstStyle>
            <a:lvl1pPr marL="0" indent="0" algn="l">
              <a:lnSpc>
                <a:spcPts val="3000"/>
              </a:lnSpc>
              <a:buNone/>
              <a:defRPr sz="3000" b="0" spc="-160"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Sub-heading</a:t>
            </a:r>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531" t="76662"/>
          <a:stretch/>
        </p:blipFill>
        <p:spPr>
          <a:xfrm>
            <a:off x="7271659" y="5368654"/>
            <a:ext cx="1057187" cy="189185"/>
          </a:xfrm>
          <a:prstGeom prst="rect">
            <a:avLst/>
          </a:prstGeom>
        </p:spPr>
      </p:pic>
      <p:pic>
        <p:nvPicPr>
          <p:cNvPr id="10" name="Picture 9"/>
          <p:cNvPicPr>
            <a:picLocks noChangeAspect="1"/>
          </p:cNvPicPr>
          <p:nvPr userDrawn="1"/>
        </p:nvPicPr>
        <p:blipFill>
          <a:blip r:embed="rId4"/>
          <a:stretch>
            <a:fillRect/>
          </a:stretch>
        </p:blipFill>
        <p:spPr>
          <a:xfrm>
            <a:off x="5988570" y="5376149"/>
            <a:ext cx="1161737" cy="209103"/>
          </a:xfrm>
          <a:prstGeom prst="rect">
            <a:avLst/>
          </a:prstGeom>
        </p:spPr>
      </p:pic>
    </p:spTree>
    <p:extLst>
      <p:ext uri="{BB962C8B-B14F-4D97-AF65-F5344CB8AC3E}">
        <p14:creationId xmlns:p14="http://schemas.microsoft.com/office/powerpoint/2010/main" val="24235289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763" y="1128713"/>
            <a:ext cx="8625042" cy="3308115"/>
          </a:xfrm>
        </p:spPr>
        <p:txBody>
          <a:bodyPr>
            <a:normAutofit/>
          </a:bodyPr>
          <a:lstStyle>
            <a:lvl1pPr>
              <a:defRPr sz="1600"/>
            </a:lvl1pPr>
            <a:lvl2pPr>
              <a:defRPr sz="1600" spc="-60" baseline="0"/>
            </a:lvl2pPr>
            <a:lvl3pPr>
              <a:defRPr sz="1400" spc="-60" baseline="0"/>
            </a:lvl3pPr>
            <a:lvl4pPr>
              <a:defRPr sz="1400" spc="-60" baseline="0"/>
            </a:lvl4pPr>
            <a:lvl5pPr>
              <a:defRPr sz="1400" spc="-60" baseline="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p:txBody>
          <a:bodyPr/>
          <a:lstStyle/>
          <a:p>
            <a:r>
              <a:rPr lang="en-US"/>
              <a:t>Click to edit Master title style</a:t>
            </a:r>
            <a:endParaRPr lang="en-GB"/>
          </a:p>
        </p:txBody>
      </p:sp>
      <p:sp>
        <p:nvSpPr>
          <p:cNvPr id="8" name="Footer Placeholder 7"/>
          <p:cNvSpPr>
            <a:spLocks noGrp="1"/>
          </p:cNvSpPr>
          <p:nvPr>
            <p:ph type="ftr" sz="quarter" idx="10"/>
          </p:nvPr>
        </p:nvSpPr>
        <p:spPr/>
        <p:txBody>
          <a:bodyPr/>
          <a:lstStyle/>
          <a:p>
            <a:r>
              <a:rPr lang="en-GB" smtClean="0"/>
              <a:t>https://github.com/patriziomunzi/designpatterns-thesimpleway</a:t>
            </a:r>
            <a:endParaRPr lang="en-GB" dirty="0"/>
          </a:p>
        </p:txBody>
      </p:sp>
      <p:sp>
        <p:nvSpPr>
          <p:cNvPr id="2" name="Slide Number Placeholder 1"/>
          <p:cNvSpPr>
            <a:spLocks noGrp="1"/>
          </p:cNvSpPr>
          <p:nvPr>
            <p:ph type="sldNum" sz="quarter" idx="11"/>
          </p:nvPr>
        </p:nvSpPr>
        <p:spPr/>
        <p:txBody>
          <a:bodyPr/>
          <a:lstStyle/>
          <a:p>
            <a:fld id="{A354118A-0C88-44E5-A760-D5564D123B5E}" type="slidenum">
              <a:rPr lang="en-GB" smtClean="0"/>
              <a:pPr/>
              <a:t>‹#›</a:t>
            </a:fld>
            <a:endParaRPr lang="en-GB" dirty="0"/>
          </a:p>
        </p:txBody>
      </p:sp>
    </p:spTree>
    <p:extLst>
      <p:ext uri="{BB962C8B-B14F-4D97-AF65-F5344CB8AC3E}">
        <p14:creationId xmlns:p14="http://schemas.microsoft.com/office/powerpoint/2010/main" val="3306840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GB" smtClean="0"/>
              <a:t>https://github.com/patriziomunzi/designpatterns-thesimpleway</a:t>
            </a:r>
            <a:endParaRPr lang="en-GB"/>
          </a:p>
        </p:txBody>
      </p:sp>
      <p:sp>
        <p:nvSpPr>
          <p:cNvPr id="5" name="Slide Number Placeholder 4"/>
          <p:cNvSpPr>
            <a:spLocks noGrp="1"/>
          </p:cNvSpPr>
          <p:nvPr>
            <p:ph type="sldNum" sz="quarter" idx="12"/>
          </p:nvPr>
        </p:nvSpPr>
        <p:spPr/>
        <p:txBody>
          <a:bodyPr/>
          <a:lstStyle/>
          <a:p>
            <a:fld id="{A354118A-0C88-44E5-A760-D5564D123B5E}" type="slidenum">
              <a:rPr lang="en-GB" smtClean="0"/>
              <a:t>‹#›</a:t>
            </a:fld>
            <a:endParaRPr lang="en-GB"/>
          </a:p>
        </p:txBody>
      </p:sp>
    </p:spTree>
    <p:extLst>
      <p:ext uri="{BB962C8B-B14F-4D97-AF65-F5344CB8AC3E}">
        <p14:creationId xmlns:p14="http://schemas.microsoft.com/office/powerpoint/2010/main" val="3866750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GB" smtClean="0"/>
              <a:t>https://github.com/patriziomunzi/designpatterns-thesimpleway</a:t>
            </a:r>
            <a:endParaRPr lang="en-GB"/>
          </a:p>
        </p:txBody>
      </p:sp>
      <p:sp>
        <p:nvSpPr>
          <p:cNvPr id="7" name="Slide Number Placeholder 6"/>
          <p:cNvSpPr>
            <a:spLocks noGrp="1"/>
          </p:cNvSpPr>
          <p:nvPr>
            <p:ph type="sldNum" sz="quarter" idx="12"/>
          </p:nvPr>
        </p:nvSpPr>
        <p:spPr/>
        <p:txBody>
          <a:bodyPr/>
          <a:lstStyle/>
          <a:p>
            <a:fld id="{A354118A-0C88-44E5-A760-D5564D123B5E}" type="slidenum">
              <a:rPr lang="en-GB" smtClean="0"/>
              <a:t>‹#›</a:t>
            </a:fld>
            <a:endParaRPr lang="en-GB"/>
          </a:p>
        </p:txBody>
      </p:sp>
      <p:sp>
        <p:nvSpPr>
          <p:cNvPr id="13" name="Title 12"/>
          <p:cNvSpPr>
            <a:spLocks noGrp="1"/>
          </p:cNvSpPr>
          <p:nvPr>
            <p:ph type="title"/>
          </p:nvPr>
        </p:nvSpPr>
        <p:spPr/>
        <p:txBody>
          <a:bodyPr/>
          <a:lstStyle/>
          <a:p>
            <a:r>
              <a:rPr lang="en-US"/>
              <a:t>Click to edit Master title style</a:t>
            </a:r>
            <a:endParaRPr lang="en-GB"/>
          </a:p>
        </p:txBody>
      </p:sp>
      <p:sp>
        <p:nvSpPr>
          <p:cNvPr id="16" name="Content Placeholder 2"/>
          <p:cNvSpPr>
            <a:spLocks noGrp="1"/>
          </p:cNvSpPr>
          <p:nvPr>
            <p:ph sz="half" idx="1"/>
          </p:nvPr>
        </p:nvSpPr>
        <p:spPr>
          <a:xfrm>
            <a:off x="269563" y="1630046"/>
            <a:ext cx="4147200" cy="3270567"/>
          </a:xfrm>
          <a:solidFill>
            <a:schemeClr val="bg2">
              <a:lumMod val="95000"/>
            </a:schemeClr>
          </a:solidFill>
        </p:spPr>
        <p:txBody>
          <a:bodyPr tIns="108000" bIns="108000">
            <a:noAutofit/>
          </a:bodyPr>
          <a:lstStyle>
            <a:lvl2pPr>
              <a:spcBef>
                <a:spcPts val="1200"/>
              </a:spcBef>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7"/>
          <p:cNvSpPr>
            <a:spLocks noGrp="1"/>
          </p:cNvSpPr>
          <p:nvPr>
            <p:ph type="body" sz="quarter" idx="13"/>
          </p:nvPr>
        </p:nvSpPr>
        <p:spPr>
          <a:xfrm>
            <a:off x="258763" y="1128713"/>
            <a:ext cx="4147200" cy="439738"/>
          </a:xfrm>
        </p:spPr>
        <p:txBody>
          <a:bodyPr anchor="b" anchorCtr="0">
            <a:noAutofit/>
          </a:bodyPr>
          <a:lstStyle>
            <a:lvl1pPr>
              <a:lnSpc>
                <a:spcPct val="100000"/>
              </a:lnSpc>
              <a:spcBef>
                <a:spcPts val="0"/>
              </a:spcBef>
              <a:defRPr sz="1600" b="1">
                <a:solidFill>
                  <a:schemeClr val="tx1"/>
                </a:solidFill>
              </a:defRPr>
            </a:lvl1pPr>
          </a:lstStyle>
          <a:p>
            <a:pPr lvl="0"/>
            <a:r>
              <a:rPr lang="en-US" dirty="0"/>
              <a:t>Edit Master text styles</a:t>
            </a:r>
            <a:endParaRPr lang="en-GB" dirty="0"/>
          </a:p>
        </p:txBody>
      </p:sp>
      <p:sp>
        <p:nvSpPr>
          <p:cNvPr id="18" name="Content Placeholder 2"/>
          <p:cNvSpPr>
            <a:spLocks noGrp="1"/>
          </p:cNvSpPr>
          <p:nvPr>
            <p:ph sz="half" idx="22"/>
          </p:nvPr>
        </p:nvSpPr>
        <p:spPr>
          <a:xfrm>
            <a:off x="4745537" y="1630046"/>
            <a:ext cx="4147200" cy="3270567"/>
          </a:xfrm>
          <a:solidFill>
            <a:schemeClr val="bg2">
              <a:lumMod val="95000"/>
            </a:schemeClr>
          </a:solidFill>
        </p:spPr>
        <p:txBody>
          <a:bodyPr tIns="108000" bIns="108000">
            <a:noAutofit/>
          </a:bodyPr>
          <a:lstStyle>
            <a:lvl2pPr>
              <a:spcBef>
                <a:spcPts val="1200"/>
              </a:spcBef>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7"/>
          <p:cNvSpPr>
            <a:spLocks noGrp="1"/>
          </p:cNvSpPr>
          <p:nvPr>
            <p:ph type="body" sz="quarter" idx="23"/>
          </p:nvPr>
        </p:nvSpPr>
        <p:spPr>
          <a:xfrm>
            <a:off x="4745538" y="1128713"/>
            <a:ext cx="4147200" cy="439738"/>
          </a:xfrm>
        </p:spPr>
        <p:txBody>
          <a:bodyPr anchor="b" anchorCtr="0">
            <a:noAutofit/>
          </a:bodyPr>
          <a:lstStyle>
            <a:lvl1pPr>
              <a:lnSpc>
                <a:spcPct val="100000"/>
              </a:lnSpc>
              <a:spcBef>
                <a:spcPts val="0"/>
              </a:spcBef>
              <a:defRPr sz="1600" b="1">
                <a:solidFill>
                  <a:schemeClr val="tx1"/>
                </a:solidFill>
              </a:defRPr>
            </a:lvl1pPr>
          </a:lstStyle>
          <a:p>
            <a:pPr lvl="0"/>
            <a:r>
              <a:rPr lang="en-US" dirty="0"/>
              <a:t>Edit Master text styles</a:t>
            </a:r>
            <a:endParaRPr lang="en-GB" dirty="0"/>
          </a:p>
        </p:txBody>
      </p:sp>
    </p:spTree>
    <p:extLst>
      <p:ext uri="{BB962C8B-B14F-4D97-AF65-F5344CB8AC3E}">
        <p14:creationId xmlns:p14="http://schemas.microsoft.com/office/powerpoint/2010/main" val="1055436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Grap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27"/>
          </p:nvPr>
        </p:nvSpPr>
        <p:spPr/>
        <p:txBody>
          <a:bodyPr/>
          <a:lstStyle/>
          <a:p>
            <a:r>
              <a:rPr lang="en-GB" smtClean="0"/>
              <a:t>https://github.com/patriziomunzi/designpatterns-thesimpleway</a:t>
            </a:r>
            <a:endParaRPr lang="en-GB" dirty="0"/>
          </a:p>
        </p:txBody>
      </p:sp>
      <p:sp>
        <p:nvSpPr>
          <p:cNvPr id="4" name="Slide Number Placeholder 3"/>
          <p:cNvSpPr>
            <a:spLocks noGrp="1"/>
          </p:cNvSpPr>
          <p:nvPr>
            <p:ph type="sldNum" sz="quarter" idx="28"/>
          </p:nvPr>
        </p:nvSpPr>
        <p:spPr/>
        <p:txBody>
          <a:bodyPr/>
          <a:lstStyle/>
          <a:p>
            <a:fld id="{A354118A-0C88-44E5-A760-D5564D123B5E}" type="slidenum">
              <a:rPr lang="en-GB" smtClean="0"/>
              <a:pPr/>
              <a:t>‹#›</a:t>
            </a:fld>
            <a:endParaRPr lang="en-GB" dirty="0"/>
          </a:p>
        </p:txBody>
      </p:sp>
      <p:sp>
        <p:nvSpPr>
          <p:cNvPr id="7" name="Chart Placeholder 6"/>
          <p:cNvSpPr>
            <a:spLocks noGrp="1"/>
          </p:cNvSpPr>
          <p:nvPr>
            <p:ph type="chart" sz="quarter" idx="29"/>
          </p:nvPr>
        </p:nvSpPr>
        <p:spPr>
          <a:xfrm>
            <a:off x="258763" y="1458913"/>
            <a:ext cx="8634412" cy="3441700"/>
          </a:xfrm>
        </p:spPr>
        <p:txBody>
          <a:bodyPr/>
          <a:lstStyle/>
          <a:p>
            <a:endParaRPr lang="en-GB"/>
          </a:p>
        </p:txBody>
      </p:sp>
      <p:sp>
        <p:nvSpPr>
          <p:cNvPr id="8" name="Text Placeholder 11"/>
          <p:cNvSpPr>
            <a:spLocks noGrp="1"/>
          </p:cNvSpPr>
          <p:nvPr>
            <p:ph type="body" sz="quarter" idx="17"/>
          </p:nvPr>
        </p:nvSpPr>
        <p:spPr>
          <a:xfrm>
            <a:off x="252219" y="1128713"/>
            <a:ext cx="8640955" cy="325437"/>
          </a:xfrm>
        </p:spPr>
        <p:txBody>
          <a:bodyPr anchor="b" anchorCtr="0">
            <a:noAutofit/>
          </a:bodyPr>
          <a:lstStyle>
            <a:lvl1pPr marL="0" indent="0">
              <a:lnSpc>
                <a:spcPct val="100000"/>
              </a:lnSpc>
              <a:spcBef>
                <a:spcPts val="0"/>
              </a:spcBef>
              <a:buNone/>
              <a:defRPr sz="1400" b="1" spc="-80" baseline="0"/>
            </a:lvl1pPr>
          </a:lstStyle>
          <a:p>
            <a:pPr lvl="0"/>
            <a:r>
              <a:rPr lang="en-US" dirty="0"/>
              <a:t>Edit Master text styles</a:t>
            </a:r>
            <a:endParaRPr lang="en-GB" dirty="0"/>
          </a:p>
        </p:txBody>
      </p:sp>
    </p:spTree>
    <p:extLst>
      <p:ext uri="{BB962C8B-B14F-4D97-AF65-F5344CB8AC3E}">
        <p14:creationId xmlns:p14="http://schemas.microsoft.com/office/powerpoint/2010/main" val="2069816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Graph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hart Placeholder 6"/>
          <p:cNvSpPr>
            <a:spLocks noGrp="1"/>
          </p:cNvSpPr>
          <p:nvPr>
            <p:ph type="chart" sz="quarter" idx="13"/>
          </p:nvPr>
        </p:nvSpPr>
        <p:spPr>
          <a:xfrm>
            <a:off x="252219" y="1454150"/>
            <a:ext cx="4162619" cy="3537472"/>
          </a:xfrm>
        </p:spPr>
        <p:txBody>
          <a:bodyPr>
            <a:normAutofit/>
          </a:bodyPr>
          <a:lstStyle>
            <a:lvl1pPr marL="0" indent="0">
              <a:buNone/>
              <a:defRPr sz="1200"/>
            </a:lvl1pPr>
          </a:lstStyle>
          <a:p>
            <a:endParaRPr lang="en-GB"/>
          </a:p>
        </p:txBody>
      </p:sp>
      <p:sp>
        <p:nvSpPr>
          <p:cNvPr id="8" name="Chart Placeholder 6"/>
          <p:cNvSpPr>
            <a:spLocks noGrp="1"/>
          </p:cNvSpPr>
          <p:nvPr>
            <p:ph type="chart" sz="quarter" idx="14"/>
          </p:nvPr>
        </p:nvSpPr>
        <p:spPr>
          <a:xfrm>
            <a:off x="4752975" y="1454150"/>
            <a:ext cx="4145504" cy="3537472"/>
          </a:xfrm>
        </p:spPr>
        <p:txBody>
          <a:bodyPr>
            <a:normAutofit/>
          </a:bodyPr>
          <a:lstStyle>
            <a:lvl1pPr marL="0" indent="0">
              <a:buNone/>
              <a:defRPr sz="1200"/>
            </a:lvl1pPr>
          </a:lstStyle>
          <a:p>
            <a:endParaRPr lang="en-GB"/>
          </a:p>
        </p:txBody>
      </p:sp>
      <p:sp>
        <p:nvSpPr>
          <p:cNvPr id="12" name="Text Placeholder 11"/>
          <p:cNvSpPr>
            <a:spLocks noGrp="1"/>
          </p:cNvSpPr>
          <p:nvPr>
            <p:ph type="body" sz="quarter" idx="17"/>
          </p:nvPr>
        </p:nvSpPr>
        <p:spPr>
          <a:xfrm>
            <a:off x="252220" y="1128713"/>
            <a:ext cx="4162260" cy="325437"/>
          </a:xfrm>
        </p:spPr>
        <p:txBody>
          <a:bodyPr anchor="b" anchorCtr="0">
            <a:noAutofit/>
          </a:bodyPr>
          <a:lstStyle>
            <a:lvl1pPr marL="0" indent="0">
              <a:lnSpc>
                <a:spcPct val="100000"/>
              </a:lnSpc>
              <a:spcBef>
                <a:spcPts val="0"/>
              </a:spcBef>
              <a:buNone/>
              <a:defRPr sz="1400" b="1" spc="-80" baseline="0"/>
            </a:lvl1pPr>
          </a:lstStyle>
          <a:p>
            <a:pPr lvl="0"/>
            <a:r>
              <a:rPr lang="en-US" dirty="0"/>
              <a:t>Edit Master text styles</a:t>
            </a:r>
            <a:endParaRPr lang="en-GB" dirty="0"/>
          </a:p>
        </p:txBody>
      </p:sp>
      <p:sp>
        <p:nvSpPr>
          <p:cNvPr id="13" name="Text Placeholder 11"/>
          <p:cNvSpPr>
            <a:spLocks noGrp="1"/>
          </p:cNvSpPr>
          <p:nvPr>
            <p:ph type="body" sz="quarter" idx="18"/>
          </p:nvPr>
        </p:nvSpPr>
        <p:spPr>
          <a:xfrm>
            <a:off x="4752606" y="1128713"/>
            <a:ext cx="4145147" cy="325437"/>
          </a:xfrm>
        </p:spPr>
        <p:txBody>
          <a:bodyPr anchor="b" anchorCtr="0">
            <a:noAutofit/>
          </a:bodyPr>
          <a:lstStyle>
            <a:lvl1pPr marL="0" indent="0">
              <a:lnSpc>
                <a:spcPct val="100000"/>
              </a:lnSpc>
              <a:spcBef>
                <a:spcPts val="0"/>
              </a:spcBef>
              <a:buNone/>
              <a:defRPr sz="1400" b="1" spc="-80" baseline="0"/>
            </a:lvl1pPr>
          </a:lstStyle>
          <a:p>
            <a:pPr lvl="0"/>
            <a:r>
              <a:rPr lang="en-US" dirty="0"/>
              <a:t>Edit Master text styles</a:t>
            </a:r>
            <a:endParaRPr lang="en-GB" dirty="0"/>
          </a:p>
        </p:txBody>
      </p:sp>
      <p:sp>
        <p:nvSpPr>
          <p:cNvPr id="3" name="Footer Placeholder 2"/>
          <p:cNvSpPr>
            <a:spLocks noGrp="1"/>
          </p:cNvSpPr>
          <p:nvPr>
            <p:ph type="ftr" sz="quarter" idx="23"/>
          </p:nvPr>
        </p:nvSpPr>
        <p:spPr/>
        <p:txBody>
          <a:bodyPr/>
          <a:lstStyle/>
          <a:p>
            <a:r>
              <a:rPr lang="en-GB" smtClean="0"/>
              <a:t>https://github.com/patriziomunzi/designpatterns-thesimpleway</a:t>
            </a:r>
            <a:endParaRPr lang="en-GB" dirty="0"/>
          </a:p>
        </p:txBody>
      </p:sp>
      <p:sp>
        <p:nvSpPr>
          <p:cNvPr id="4" name="Slide Number Placeholder 3"/>
          <p:cNvSpPr>
            <a:spLocks noGrp="1"/>
          </p:cNvSpPr>
          <p:nvPr>
            <p:ph type="sldNum" sz="quarter" idx="24"/>
          </p:nvPr>
        </p:nvSpPr>
        <p:spPr/>
        <p:txBody>
          <a:bodyPr/>
          <a:lstStyle/>
          <a:p>
            <a:fld id="{A354118A-0C88-44E5-A760-D5564D123B5E}" type="slidenum">
              <a:rPr lang="en-GB" smtClean="0"/>
              <a:pPr/>
              <a:t>‹#›</a:t>
            </a:fld>
            <a:endParaRPr lang="en-GB" dirty="0"/>
          </a:p>
        </p:txBody>
      </p:sp>
    </p:spTree>
    <p:extLst>
      <p:ext uri="{BB962C8B-B14F-4D97-AF65-F5344CB8AC3E}">
        <p14:creationId xmlns:p14="http://schemas.microsoft.com/office/powerpoint/2010/main" val="9315169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Graph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Chart Placeholder 6"/>
          <p:cNvSpPr>
            <a:spLocks noGrp="1"/>
          </p:cNvSpPr>
          <p:nvPr>
            <p:ph type="chart" sz="quarter" idx="13"/>
          </p:nvPr>
        </p:nvSpPr>
        <p:spPr>
          <a:xfrm>
            <a:off x="252413" y="1466901"/>
            <a:ext cx="4162425" cy="1455862"/>
          </a:xfrm>
        </p:spPr>
        <p:txBody>
          <a:bodyPr>
            <a:normAutofit/>
          </a:bodyPr>
          <a:lstStyle>
            <a:lvl1pPr marL="0" indent="0">
              <a:buNone/>
              <a:defRPr sz="1200"/>
            </a:lvl1pPr>
          </a:lstStyle>
          <a:p>
            <a:endParaRPr lang="en-GB"/>
          </a:p>
        </p:txBody>
      </p:sp>
      <p:sp>
        <p:nvSpPr>
          <p:cNvPr id="8" name="Chart Placeholder 6"/>
          <p:cNvSpPr>
            <a:spLocks noGrp="1"/>
          </p:cNvSpPr>
          <p:nvPr>
            <p:ph type="chart" sz="quarter" idx="14"/>
          </p:nvPr>
        </p:nvSpPr>
        <p:spPr>
          <a:xfrm>
            <a:off x="4752975" y="1466901"/>
            <a:ext cx="4145698" cy="1455862"/>
          </a:xfrm>
        </p:spPr>
        <p:txBody>
          <a:bodyPr>
            <a:normAutofit/>
          </a:bodyPr>
          <a:lstStyle>
            <a:lvl1pPr marL="0" indent="0">
              <a:buNone/>
              <a:defRPr sz="1200"/>
            </a:lvl1pPr>
          </a:lstStyle>
          <a:p>
            <a:endParaRPr lang="en-GB"/>
          </a:p>
        </p:txBody>
      </p:sp>
      <p:sp>
        <p:nvSpPr>
          <p:cNvPr id="12" name="Text Placeholder 11"/>
          <p:cNvSpPr>
            <a:spLocks noGrp="1"/>
          </p:cNvSpPr>
          <p:nvPr>
            <p:ph type="body" sz="quarter" idx="17"/>
          </p:nvPr>
        </p:nvSpPr>
        <p:spPr>
          <a:xfrm>
            <a:off x="252414" y="1128088"/>
            <a:ext cx="4162066" cy="324000"/>
          </a:xfrm>
        </p:spPr>
        <p:txBody>
          <a:bodyPr anchor="b" anchorCtr="0">
            <a:noAutofit/>
          </a:bodyPr>
          <a:lstStyle>
            <a:lvl1pPr marL="0" indent="0">
              <a:lnSpc>
                <a:spcPct val="100000"/>
              </a:lnSpc>
              <a:spcBef>
                <a:spcPts val="0"/>
              </a:spcBef>
              <a:buNone/>
              <a:defRPr sz="1400" b="1" spc="-80" baseline="0"/>
            </a:lvl1pPr>
          </a:lstStyle>
          <a:p>
            <a:pPr lvl="0"/>
            <a:r>
              <a:rPr lang="en-US" dirty="0"/>
              <a:t>Edit Master text styles</a:t>
            </a:r>
            <a:endParaRPr lang="en-GB" dirty="0"/>
          </a:p>
        </p:txBody>
      </p:sp>
      <p:sp>
        <p:nvSpPr>
          <p:cNvPr id="13" name="Text Placeholder 11"/>
          <p:cNvSpPr>
            <a:spLocks noGrp="1"/>
          </p:cNvSpPr>
          <p:nvPr>
            <p:ph type="body" sz="quarter" idx="18"/>
          </p:nvPr>
        </p:nvSpPr>
        <p:spPr>
          <a:xfrm>
            <a:off x="4752606" y="1128088"/>
            <a:ext cx="4145341" cy="324000"/>
          </a:xfrm>
        </p:spPr>
        <p:txBody>
          <a:bodyPr anchor="b" anchorCtr="0">
            <a:noAutofit/>
          </a:bodyPr>
          <a:lstStyle>
            <a:lvl1pPr marL="0" indent="0">
              <a:lnSpc>
                <a:spcPct val="100000"/>
              </a:lnSpc>
              <a:spcBef>
                <a:spcPts val="0"/>
              </a:spcBef>
              <a:buNone/>
              <a:defRPr sz="1400" b="1" spc="-80" baseline="0"/>
            </a:lvl1pPr>
          </a:lstStyle>
          <a:p>
            <a:pPr lvl="0"/>
            <a:r>
              <a:rPr lang="en-US" dirty="0"/>
              <a:t>Edit Master text styles</a:t>
            </a:r>
            <a:endParaRPr lang="en-GB" dirty="0"/>
          </a:p>
        </p:txBody>
      </p:sp>
      <p:sp>
        <p:nvSpPr>
          <p:cNvPr id="3" name="Footer Placeholder 2"/>
          <p:cNvSpPr>
            <a:spLocks noGrp="1"/>
          </p:cNvSpPr>
          <p:nvPr>
            <p:ph type="ftr" sz="quarter" idx="21"/>
          </p:nvPr>
        </p:nvSpPr>
        <p:spPr/>
        <p:txBody>
          <a:bodyPr/>
          <a:lstStyle/>
          <a:p>
            <a:r>
              <a:rPr lang="en-GB" smtClean="0"/>
              <a:t>https://github.com/patriziomunzi/designpatterns-thesimpleway</a:t>
            </a:r>
            <a:endParaRPr lang="en-GB" dirty="0"/>
          </a:p>
        </p:txBody>
      </p:sp>
      <p:sp>
        <p:nvSpPr>
          <p:cNvPr id="4" name="Slide Number Placeholder 3"/>
          <p:cNvSpPr>
            <a:spLocks noGrp="1"/>
          </p:cNvSpPr>
          <p:nvPr>
            <p:ph type="sldNum" sz="quarter" idx="22"/>
          </p:nvPr>
        </p:nvSpPr>
        <p:spPr/>
        <p:txBody>
          <a:bodyPr/>
          <a:lstStyle/>
          <a:p>
            <a:fld id="{A354118A-0C88-44E5-A760-D5564D123B5E}" type="slidenum">
              <a:rPr lang="en-GB" smtClean="0"/>
              <a:pPr/>
              <a:t>‹#›</a:t>
            </a:fld>
            <a:endParaRPr lang="en-GB" dirty="0"/>
          </a:p>
        </p:txBody>
      </p:sp>
      <p:sp>
        <p:nvSpPr>
          <p:cNvPr id="17" name="Chart Placeholder 6"/>
          <p:cNvSpPr>
            <a:spLocks noGrp="1"/>
          </p:cNvSpPr>
          <p:nvPr>
            <p:ph type="chart" sz="quarter" idx="24"/>
          </p:nvPr>
        </p:nvSpPr>
        <p:spPr>
          <a:xfrm>
            <a:off x="250825" y="3437928"/>
            <a:ext cx="4162425" cy="1455862"/>
          </a:xfrm>
        </p:spPr>
        <p:txBody>
          <a:bodyPr>
            <a:normAutofit/>
          </a:bodyPr>
          <a:lstStyle>
            <a:lvl1pPr marL="0" indent="0">
              <a:buNone/>
              <a:defRPr sz="1200"/>
            </a:lvl1pPr>
          </a:lstStyle>
          <a:p>
            <a:endParaRPr lang="en-GB"/>
          </a:p>
        </p:txBody>
      </p:sp>
      <p:sp>
        <p:nvSpPr>
          <p:cNvPr id="18" name="Chart Placeholder 6"/>
          <p:cNvSpPr>
            <a:spLocks noGrp="1"/>
          </p:cNvSpPr>
          <p:nvPr>
            <p:ph type="chart" sz="quarter" idx="25"/>
          </p:nvPr>
        </p:nvSpPr>
        <p:spPr>
          <a:xfrm>
            <a:off x="4751387" y="3437928"/>
            <a:ext cx="4145698" cy="1455862"/>
          </a:xfrm>
        </p:spPr>
        <p:txBody>
          <a:bodyPr>
            <a:normAutofit/>
          </a:bodyPr>
          <a:lstStyle>
            <a:lvl1pPr marL="0" indent="0">
              <a:buNone/>
              <a:defRPr sz="1200"/>
            </a:lvl1pPr>
          </a:lstStyle>
          <a:p>
            <a:endParaRPr lang="en-GB"/>
          </a:p>
        </p:txBody>
      </p:sp>
      <p:sp>
        <p:nvSpPr>
          <p:cNvPr id="19" name="Text Placeholder 11"/>
          <p:cNvSpPr>
            <a:spLocks noGrp="1"/>
          </p:cNvSpPr>
          <p:nvPr>
            <p:ph type="body" sz="quarter" idx="26"/>
          </p:nvPr>
        </p:nvSpPr>
        <p:spPr>
          <a:xfrm>
            <a:off x="250826" y="3099115"/>
            <a:ext cx="4162066" cy="324000"/>
          </a:xfrm>
        </p:spPr>
        <p:txBody>
          <a:bodyPr anchor="b" anchorCtr="0">
            <a:noAutofit/>
          </a:bodyPr>
          <a:lstStyle>
            <a:lvl1pPr marL="0" indent="0">
              <a:lnSpc>
                <a:spcPct val="100000"/>
              </a:lnSpc>
              <a:spcBef>
                <a:spcPts val="0"/>
              </a:spcBef>
              <a:buNone/>
              <a:defRPr sz="1400" b="1" spc="-80" baseline="0"/>
            </a:lvl1pPr>
          </a:lstStyle>
          <a:p>
            <a:pPr lvl="0"/>
            <a:r>
              <a:rPr lang="en-US" dirty="0"/>
              <a:t>Edit Master text styles</a:t>
            </a:r>
            <a:endParaRPr lang="en-GB" dirty="0"/>
          </a:p>
        </p:txBody>
      </p:sp>
      <p:sp>
        <p:nvSpPr>
          <p:cNvPr id="20" name="Text Placeholder 11"/>
          <p:cNvSpPr>
            <a:spLocks noGrp="1"/>
          </p:cNvSpPr>
          <p:nvPr>
            <p:ph type="body" sz="quarter" idx="27"/>
          </p:nvPr>
        </p:nvSpPr>
        <p:spPr>
          <a:xfrm>
            <a:off x="4751018" y="3099115"/>
            <a:ext cx="4145341" cy="324000"/>
          </a:xfrm>
        </p:spPr>
        <p:txBody>
          <a:bodyPr anchor="b" anchorCtr="0">
            <a:noAutofit/>
          </a:bodyPr>
          <a:lstStyle>
            <a:lvl1pPr marL="0" indent="0">
              <a:lnSpc>
                <a:spcPct val="100000"/>
              </a:lnSpc>
              <a:spcBef>
                <a:spcPts val="0"/>
              </a:spcBef>
              <a:buNone/>
              <a:defRPr sz="1400" b="1" spc="-80" baseline="0"/>
            </a:lvl1pPr>
          </a:lstStyle>
          <a:p>
            <a:pPr lvl="0"/>
            <a:r>
              <a:rPr lang="en-US" dirty="0"/>
              <a:t>Edit Master text styles</a:t>
            </a:r>
            <a:endParaRPr lang="en-GB" dirty="0"/>
          </a:p>
        </p:txBody>
      </p:sp>
    </p:spTree>
    <p:extLst>
      <p:ext uri="{BB962C8B-B14F-4D97-AF65-F5344CB8AC3E}">
        <p14:creationId xmlns:p14="http://schemas.microsoft.com/office/powerpoint/2010/main" val="2980730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8337" y="452082"/>
            <a:ext cx="7569819" cy="1989667"/>
          </a:xfrm>
        </p:spPr>
        <p:txBody>
          <a:bodyPr anchor="b"/>
          <a:lstStyle>
            <a:lvl1pPr algn="l">
              <a:lnSpc>
                <a:spcPts val="4500"/>
              </a:lnSpc>
              <a:defRPr sz="4500" spc="-200" baseline="0">
                <a:solidFill>
                  <a:schemeClr val="tx2"/>
                </a:solidFill>
              </a:defRPr>
            </a:lvl1pPr>
          </a:lstStyle>
          <a:p>
            <a:r>
              <a:rPr lang="en-US" dirty="0"/>
              <a:t>Presentation title</a:t>
            </a:r>
          </a:p>
        </p:txBody>
      </p:sp>
      <p:sp>
        <p:nvSpPr>
          <p:cNvPr id="3" name="Subtitle 2"/>
          <p:cNvSpPr>
            <a:spLocks noGrp="1"/>
          </p:cNvSpPr>
          <p:nvPr>
            <p:ph type="subTitle" idx="1" hasCustomPrompt="1"/>
          </p:nvPr>
        </p:nvSpPr>
        <p:spPr>
          <a:xfrm>
            <a:off x="258337" y="2503612"/>
            <a:ext cx="6858000" cy="1379802"/>
          </a:xfrm>
        </p:spPr>
        <p:txBody>
          <a:bodyPr>
            <a:normAutofit/>
          </a:bodyPr>
          <a:lstStyle>
            <a:lvl1pPr marL="0" indent="0" algn="l">
              <a:lnSpc>
                <a:spcPts val="3000"/>
              </a:lnSpc>
              <a:buNone/>
              <a:defRPr sz="3000" b="0" spc="-16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Sub-heading</a:t>
            </a:r>
          </a:p>
        </p:txBody>
      </p:sp>
      <p:sp>
        <p:nvSpPr>
          <p:cNvPr id="9" name="Text Placeholder 8"/>
          <p:cNvSpPr>
            <a:spLocks noGrp="1"/>
          </p:cNvSpPr>
          <p:nvPr>
            <p:ph type="body" sz="quarter" idx="13" hasCustomPrompt="1"/>
          </p:nvPr>
        </p:nvSpPr>
        <p:spPr>
          <a:xfrm>
            <a:off x="258337" y="4501995"/>
            <a:ext cx="2505075" cy="349250"/>
          </a:xfrm>
        </p:spPr>
        <p:txBody>
          <a:bodyPr>
            <a:normAutofit/>
          </a:bodyPr>
          <a:lstStyle>
            <a:lvl1pPr>
              <a:defRPr sz="2000" b="0">
                <a:solidFill>
                  <a:schemeClr val="tx2"/>
                </a:solidFill>
              </a:defRPr>
            </a:lvl1pPr>
          </a:lstStyle>
          <a:p>
            <a:pPr lvl="0"/>
            <a:r>
              <a:rPr lang="en-US" dirty="0"/>
              <a:t>Date</a:t>
            </a:r>
            <a:endParaRPr lang="en-GB" dirty="0"/>
          </a:p>
        </p:txBody>
      </p:sp>
      <p:pic>
        <p:nvPicPr>
          <p:cNvPr id="7" name="Picture 6"/>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t="74032"/>
          <a:stretch/>
        </p:blipFill>
        <p:spPr>
          <a:xfrm>
            <a:off x="6927528" y="4851245"/>
            <a:ext cx="1801255" cy="319713"/>
          </a:xfrm>
          <a:prstGeom prst="rect">
            <a:avLst/>
          </a:prstGeom>
        </p:spPr>
      </p:pic>
      <p:sp>
        <p:nvSpPr>
          <p:cNvPr id="8" name="TextBox 7"/>
          <p:cNvSpPr txBox="1"/>
          <p:nvPr userDrawn="1"/>
        </p:nvSpPr>
        <p:spPr>
          <a:xfrm>
            <a:off x="258337" y="5284922"/>
            <a:ext cx="1481175" cy="215444"/>
          </a:xfrm>
          <a:prstGeom prst="rect">
            <a:avLst/>
          </a:prstGeom>
        </p:spPr>
        <p:txBody>
          <a:bodyPr wrap="none" rtlCol="0">
            <a:spAutoFit/>
          </a:bodyPr>
          <a:lstStyle/>
          <a:p>
            <a:pPr marL="6350" indent="0" defTabSz="685800">
              <a:spcBef>
                <a:spcPts val="600"/>
              </a:spcBef>
              <a:buFont typeface="Arial" panose="020B0604020202020204" pitchFamily="34" charset="0"/>
              <a:buNone/>
            </a:pPr>
            <a:r>
              <a:rPr lang="en-GB" sz="800" b="0" kern="0" spc="-20" baseline="0" dirty="0">
                <a:solidFill>
                  <a:schemeClr val="tx1"/>
                </a:solidFill>
              </a:rPr>
              <a:t>Confidential - do not distribute</a:t>
            </a:r>
          </a:p>
        </p:txBody>
      </p:sp>
    </p:spTree>
    <p:extLst>
      <p:ext uri="{BB962C8B-B14F-4D97-AF65-F5344CB8AC3E}">
        <p14:creationId xmlns:p14="http://schemas.microsoft.com/office/powerpoint/2010/main" val="366959430"/>
      </p:ext>
    </p:extLst>
  </p:cSld>
  <p:clrMapOvr>
    <a:masterClrMapping/>
  </p:clrMapOvr>
  <p:extLst mod="1">
    <p:ext uri="{DCECCB84-F9BA-43D5-87BE-67443E8EF086}">
      <p15:sldGuideLst xmlns:p15="http://schemas.microsoft.com/office/powerpoint/2012/main">
        <p15:guide id="1" pos="158">
          <p15:clr>
            <a:srgbClr val="FBAE40"/>
          </p15:clr>
        </p15:guide>
        <p15:guide id="2" pos="22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able lar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27"/>
          </p:nvPr>
        </p:nvSpPr>
        <p:spPr/>
        <p:txBody>
          <a:bodyPr/>
          <a:lstStyle/>
          <a:p>
            <a:r>
              <a:rPr lang="en-GB" smtClean="0"/>
              <a:t>https://github.com/patriziomunzi/designpatterns-thesimpleway</a:t>
            </a:r>
            <a:endParaRPr lang="en-GB" dirty="0"/>
          </a:p>
        </p:txBody>
      </p:sp>
      <p:sp>
        <p:nvSpPr>
          <p:cNvPr id="4" name="Slide Number Placeholder 3"/>
          <p:cNvSpPr>
            <a:spLocks noGrp="1"/>
          </p:cNvSpPr>
          <p:nvPr>
            <p:ph type="sldNum" sz="quarter" idx="28"/>
          </p:nvPr>
        </p:nvSpPr>
        <p:spPr/>
        <p:txBody>
          <a:bodyPr/>
          <a:lstStyle/>
          <a:p>
            <a:fld id="{A354118A-0C88-44E5-A760-D5564D123B5E}" type="slidenum">
              <a:rPr lang="en-GB" smtClean="0"/>
              <a:pPr/>
              <a:t>‹#›</a:t>
            </a:fld>
            <a:endParaRPr lang="en-GB" dirty="0"/>
          </a:p>
        </p:txBody>
      </p:sp>
      <p:sp>
        <p:nvSpPr>
          <p:cNvPr id="7" name="Table Placeholder 10"/>
          <p:cNvSpPr>
            <a:spLocks noGrp="1"/>
          </p:cNvSpPr>
          <p:nvPr>
            <p:ph type="tbl" sz="quarter" idx="24"/>
          </p:nvPr>
        </p:nvSpPr>
        <p:spPr>
          <a:xfrm>
            <a:off x="250825" y="1128713"/>
            <a:ext cx="8647113" cy="3881902"/>
          </a:xfrm>
        </p:spPr>
        <p:txBody>
          <a:bodyPr/>
          <a:lstStyle/>
          <a:p>
            <a:endParaRPr lang="en-GB"/>
          </a:p>
        </p:txBody>
      </p:sp>
    </p:spTree>
    <p:extLst>
      <p:ext uri="{BB962C8B-B14F-4D97-AF65-F5344CB8AC3E}">
        <p14:creationId xmlns:p14="http://schemas.microsoft.com/office/powerpoint/2010/main" val="40319956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smtClean="0"/>
              <a:t>https://github.com/patriziomunzi/designpatterns-thesimpleway</a:t>
            </a:r>
            <a:endParaRPr lang="en-GB"/>
          </a:p>
        </p:txBody>
      </p:sp>
      <p:sp>
        <p:nvSpPr>
          <p:cNvPr id="4" name="Slide Number Placeholder 3"/>
          <p:cNvSpPr>
            <a:spLocks noGrp="1"/>
          </p:cNvSpPr>
          <p:nvPr>
            <p:ph type="sldNum" sz="quarter" idx="12"/>
          </p:nvPr>
        </p:nvSpPr>
        <p:spPr/>
        <p:txBody>
          <a:bodyPr/>
          <a:lstStyle/>
          <a:p>
            <a:fld id="{A354118A-0C88-44E5-A760-D5564D123B5E}" type="slidenum">
              <a:rPr lang="en-GB" smtClean="0"/>
              <a:t>‹#›</a:t>
            </a:fld>
            <a:endParaRPr lang="en-GB"/>
          </a:p>
        </p:txBody>
      </p:sp>
    </p:spTree>
    <p:extLst>
      <p:ext uri="{BB962C8B-B14F-4D97-AF65-F5344CB8AC3E}">
        <p14:creationId xmlns:p14="http://schemas.microsoft.com/office/powerpoint/2010/main" val="618792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8337" y="2052595"/>
            <a:ext cx="7529281" cy="389150"/>
          </a:xfrm>
        </p:spPr>
        <p:txBody>
          <a:bodyPr anchor="b"/>
          <a:lstStyle>
            <a:lvl1pPr>
              <a:lnSpc>
                <a:spcPts val="4500"/>
              </a:lnSpc>
              <a:defRPr sz="4500" spc="-200" baseline="0">
                <a:solidFill>
                  <a:schemeClr val="bg2"/>
                </a:solidFill>
              </a:defRPr>
            </a:lvl1pPr>
          </a:lstStyle>
          <a:p>
            <a:r>
              <a:rPr lang="en-US" dirty="0"/>
              <a:t>Divider title</a:t>
            </a:r>
          </a:p>
        </p:txBody>
      </p:sp>
      <p:sp>
        <p:nvSpPr>
          <p:cNvPr id="6" name="Slide Number Placeholder 5"/>
          <p:cNvSpPr>
            <a:spLocks noGrp="1"/>
          </p:cNvSpPr>
          <p:nvPr>
            <p:ph type="sldNum" sz="quarter" idx="12"/>
          </p:nvPr>
        </p:nvSpPr>
        <p:spPr/>
        <p:txBody>
          <a:bodyPr/>
          <a:lstStyle/>
          <a:p>
            <a:fld id="{A354118A-0C88-44E5-A760-D5564D123B5E}" type="slidenum">
              <a:rPr lang="en-GB" smtClean="0"/>
              <a:t>‹#›</a:t>
            </a:fld>
            <a:endParaRPr lang="en-GB"/>
          </a:p>
        </p:txBody>
      </p:sp>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val="0"/>
              </a:ext>
            </a:extLst>
          </a:blip>
          <a:srcRect l="-531" t="76662"/>
          <a:stretch/>
        </p:blipFill>
        <p:spPr>
          <a:xfrm>
            <a:off x="7271659" y="5368654"/>
            <a:ext cx="1057187" cy="189185"/>
          </a:xfrm>
          <a:prstGeom prst="rect">
            <a:avLst/>
          </a:prstGeom>
        </p:spPr>
      </p:pic>
      <p:sp>
        <p:nvSpPr>
          <p:cNvPr id="7" name="Subtitle 2"/>
          <p:cNvSpPr>
            <a:spLocks noGrp="1"/>
          </p:cNvSpPr>
          <p:nvPr>
            <p:ph type="subTitle" idx="1" hasCustomPrompt="1"/>
          </p:nvPr>
        </p:nvSpPr>
        <p:spPr>
          <a:xfrm>
            <a:off x="258337" y="2503612"/>
            <a:ext cx="6858000" cy="559256"/>
          </a:xfrm>
        </p:spPr>
        <p:txBody>
          <a:bodyPr>
            <a:normAutofit/>
          </a:bodyPr>
          <a:lstStyle>
            <a:lvl1pPr marL="0" indent="0" algn="l">
              <a:lnSpc>
                <a:spcPts val="3000"/>
              </a:lnSpc>
              <a:buNone/>
              <a:defRPr sz="3000" b="0" spc="-160"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Sub-heading</a:t>
            </a:r>
          </a:p>
        </p:txBody>
      </p:sp>
    </p:spTree>
    <p:extLst>
      <p:ext uri="{BB962C8B-B14F-4D97-AF65-F5344CB8AC3E}">
        <p14:creationId xmlns:p14="http://schemas.microsoft.com/office/powerpoint/2010/main" val="965779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763" y="1128713"/>
            <a:ext cx="8625042" cy="3931802"/>
          </a:xfrm>
        </p:spPr>
        <p:txBody>
          <a:bodyPr>
            <a:normAutofit/>
          </a:bodyPr>
          <a:lstStyle>
            <a:lvl1pPr>
              <a:defRPr sz="1600"/>
            </a:lvl1pPr>
            <a:lvl2pPr>
              <a:defRPr sz="1600" spc="-60" baseline="0"/>
            </a:lvl2pPr>
            <a:lvl3pPr>
              <a:defRPr sz="1400" spc="-60" baseline="0"/>
            </a:lvl3pPr>
            <a:lvl4pPr>
              <a:defRPr sz="1400" spc="-60" baseline="0"/>
            </a:lvl4pPr>
            <a:lvl5pPr>
              <a:defRPr sz="1400" spc="-60"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6"/>
          <p:cNvSpPr>
            <a:spLocks noGrp="1"/>
          </p:cNvSpPr>
          <p:nvPr>
            <p:ph type="title"/>
          </p:nvPr>
        </p:nvSpPr>
        <p:spPr/>
        <p:txBody>
          <a:bodyPr/>
          <a:lstStyle/>
          <a:p>
            <a:r>
              <a:rPr lang="en-US" smtClean="0"/>
              <a:t>Click to edit Master title style</a:t>
            </a:r>
            <a:endParaRPr lang="en-GB"/>
          </a:p>
        </p:txBody>
      </p:sp>
      <p:sp>
        <p:nvSpPr>
          <p:cNvPr id="8" name="Footer Placeholder 7"/>
          <p:cNvSpPr>
            <a:spLocks noGrp="1"/>
          </p:cNvSpPr>
          <p:nvPr>
            <p:ph type="ftr" sz="quarter" idx="10"/>
          </p:nvPr>
        </p:nvSpPr>
        <p:spPr>
          <a:xfrm>
            <a:off x="252761" y="5350024"/>
            <a:ext cx="8105094" cy="215310"/>
          </a:xfrm>
        </p:spPr>
        <p:txBody>
          <a:bodyPr/>
          <a:lstStyle/>
          <a:p>
            <a:r>
              <a:rPr lang="en-GB" smtClean="0"/>
              <a:t>https://github.com/patriziomunzi/designpatterns-thesimpleway</a:t>
            </a:r>
            <a:endParaRPr lang="en-GB" dirty="0"/>
          </a:p>
        </p:txBody>
      </p:sp>
      <p:sp>
        <p:nvSpPr>
          <p:cNvPr id="2" name="Slide Number Placeholder 1"/>
          <p:cNvSpPr>
            <a:spLocks noGrp="1"/>
          </p:cNvSpPr>
          <p:nvPr>
            <p:ph type="sldNum" sz="quarter" idx="11"/>
          </p:nvPr>
        </p:nvSpPr>
        <p:spPr/>
        <p:txBody>
          <a:bodyPr/>
          <a:lstStyle/>
          <a:p>
            <a:fld id="{A354118A-0C88-44E5-A760-D5564D123B5E}" type="slidenum">
              <a:rPr lang="en-GB" smtClean="0"/>
              <a:pPr/>
              <a:t>‹#›</a:t>
            </a:fld>
            <a:endParaRPr lang="en-GB" dirty="0"/>
          </a:p>
        </p:txBody>
      </p:sp>
    </p:spTree>
    <p:extLst>
      <p:ext uri="{BB962C8B-B14F-4D97-AF65-F5344CB8AC3E}">
        <p14:creationId xmlns:p14="http://schemas.microsoft.com/office/powerpoint/2010/main" val="604880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Footer Placeholder 3"/>
          <p:cNvSpPr>
            <a:spLocks noGrp="1"/>
          </p:cNvSpPr>
          <p:nvPr>
            <p:ph type="ftr" sz="quarter" idx="11"/>
          </p:nvPr>
        </p:nvSpPr>
        <p:spPr/>
        <p:txBody>
          <a:bodyPr/>
          <a:lstStyle/>
          <a:p>
            <a:r>
              <a:rPr lang="en-GB" smtClean="0"/>
              <a:t>https://github.com/patriziomunzi/designpatterns-thesimpleway</a:t>
            </a:r>
            <a:endParaRPr lang="en-GB"/>
          </a:p>
        </p:txBody>
      </p:sp>
      <p:sp>
        <p:nvSpPr>
          <p:cNvPr id="5" name="Slide Number Placeholder 4"/>
          <p:cNvSpPr>
            <a:spLocks noGrp="1"/>
          </p:cNvSpPr>
          <p:nvPr>
            <p:ph type="sldNum" sz="quarter" idx="12"/>
          </p:nvPr>
        </p:nvSpPr>
        <p:spPr/>
        <p:txBody>
          <a:bodyPr/>
          <a:lstStyle/>
          <a:p>
            <a:fld id="{A354118A-0C88-44E5-A760-D5564D123B5E}" type="slidenum">
              <a:rPr lang="en-GB" smtClean="0"/>
              <a:t>‹#›</a:t>
            </a:fld>
            <a:endParaRPr lang="en-GB"/>
          </a:p>
        </p:txBody>
      </p:sp>
    </p:spTree>
    <p:extLst>
      <p:ext uri="{BB962C8B-B14F-4D97-AF65-F5344CB8AC3E}">
        <p14:creationId xmlns:p14="http://schemas.microsoft.com/office/powerpoint/2010/main" val="678598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GB" smtClean="0"/>
              <a:t>https://github.com/patriziomunzi/designpatterns-thesimpleway</a:t>
            </a:r>
            <a:endParaRPr lang="en-GB"/>
          </a:p>
        </p:txBody>
      </p:sp>
      <p:sp>
        <p:nvSpPr>
          <p:cNvPr id="7" name="Slide Number Placeholder 6"/>
          <p:cNvSpPr>
            <a:spLocks noGrp="1"/>
          </p:cNvSpPr>
          <p:nvPr>
            <p:ph type="sldNum" sz="quarter" idx="12"/>
          </p:nvPr>
        </p:nvSpPr>
        <p:spPr/>
        <p:txBody>
          <a:bodyPr/>
          <a:lstStyle/>
          <a:p>
            <a:fld id="{A354118A-0C88-44E5-A760-D5564D123B5E}" type="slidenum">
              <a:rPr lang="en-GB" smtClean="0"/>
              <a:t>‹#›</a:t>
            </a:fld>
            <a:endParaRPr lang="en-GB"/>
          </a:p>
        </p:txBody>
      </p:sp>
      <p:sp>
        <p:nvSpPr>
          <p:cNvPr id="13" name="Title 12"/>
          <p:cNvSpPr>
            <a:spLocks noGrp="1"/>
          </p:cNvSpPr>
          <p:nvPr>
            <p:ph type="title"/>
          </p:nvPr>
        </p:nvSpPr>
        <p:spPr/>
        <p:txBody>
          <a:bodyPr/>
          <a:lstStyle/>
          <a:p>
            <a:r>
              <a:rPr lang="en-US" smtClean="0"/>
              <a:t>Click to edit Master title style</a:t>
            </a:r>
            <a:endParaRPr lang="en-GB"/>
          </a:p>
        </p:txBody>
      </p:sp>
      <p:sp>
        <p:nvSpPr>
          <p:cNvPr id="16" name="Content Placeholder 2"/>
          <p:cNvSpPr>
            <a:spLocks noGrp="1"/>
          </p:cNvSpPr>
          <p:nvPr>
            <p:ph sz="half" idx="1"/>
          </p:nvPr>
        </p:nvSpPr>
        <p:spPr>
          <a:xfrm>
            <a:off x="269563" y="1630046"/>
            <a:ext cx="4147200" cy="3270567"/>
          </a:xfrm>
          <a:solidFill>
            <a:schemeClr val="bg2">
              <a:lumMod val="95000"/>
            </a:schemeClr>
          </a:solidFill>
        </p:spPr>
        <p:txBody>
          <a:bodyPr tIns="108000" bIns="108000">
            <a:noAutofit/>
          </a:bodyPr>
          <a:lstStyle>
            <a:lvl2pPr>
              <a:spcBef>
                <a:spcPts val="1200"/>
              </a:spcBef>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7"/>
          <p:cNvSpPr>
            <a:spLocks noGrp="1"/>
          </p:cNvSpPr>
          <p:nvPr>
            <p:ph type="body" sz="quarter" idx="13"/>
          </p:nvPr>
        </p:nvSpPr>
        <p:spPr>
          <a:xfrm>
            <a:off x="258763" y="1128713"/>
            <a:ext cx="4147200" cy="439738"/>
          </a:xfrm>
        </p:spPr>
        <p:txBody>
          <a:bodyPr anchor="b" anchorCtr="0">
            <a:noAutofit/>
          </a:bodyPr>
          <a:lstStyle>
            <a:lvl1pPr>
              <a:lnSpc>
                <a:spcPct val="100000"/>
              </a:lnSpc>
              <a:spcBef>
                <a:spcPts val="0"/>
              </a:spcBef>
              <a:defRPr sz="1600" b="1">
                <a:solidFill>
                  <a:schemeClr val="tx1"/>
                </a:solidFill>
              </a:defRPr>
            </a:lvl1pPr>
          </a:lstStyle>
          <a:p>
            <a:pPr lvl="0"/>
            <a:r>
              <a:rPr lang="en-US" smtClean="0"/>
              <a:t>Click to edit Master text styles</a:t>
            </a:r>
          </a:p>
        </p:txBody>
      </p:sp>
      <p:sp>
        <p:nvSpPr>
          <p:cNvPr id="18" name="Content Placeholder 2"/>
          <p:cNvSpPr>
            <a:spLocks noGrp="1"/>
          </p:cNvSpPr>
          <p:nvPr>
            <p:ph sz="half" idx="22"/>
          </p:nvPr>
        </p:nvSpPr>
        <p:spPr>
          <a:xfrm>
            <a:off x="4745537" y="1630046"/>
            <a:ext cx="4147200" cy="3270567"/>
          </a:xfrm>
          <a:solidFill>
            <a:schemeClr val="bg2">
              <a:lumMod val="95000"/>
            </a:schemeClr>
          </a:solidFill>
        </p:spPr>
        <p:txBody>
          <a:bodyPr tIns="108000" bIns="108000">
            <a:noAutofit/>
          </a:bodyPr>
          <a:lstStyle>
            <a:lvl2pPr>
              <a:spcBef>
                <a:spcPts val="1200"/>
              </a:spcBef>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7"/>
          <p:cNvSpPr>
            <a:spLocks noGrp="1"/>
          </p:cNvSpPr>
          <p:nvPr>
            <p:ph type="body" sz="quarter" idx="23"/>
          </p:nvPr>
        </p:nvSpPr>
        <p:spPr>
          <a:xfrm>
            <a:off x="4745538" y="1128713"/>
            <a:ext cx="4147200" cy="439738"/>
          </a:xfrm>
        </p:spPr>
        <p:txBody>
          <a:bodyPr anchor="b" anchorCtr="0">
            <a:noAutofit/>
          </a:bodyPr>
          <a:lstStyle>
            <a:lvl1pPr>
              <a:lnSpc>
                <a:spcPct val="100000"/>
              </a:lnSpc>
              <a:spcBef>
                <a:spcPts val="0"/>
              </a:spcBef>
              <a:defRPr sz="1600" b="1">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1749149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Grap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27"/>
          </p:nvPr>
        </p:nvSpPr>
        <p:spPr/>
        <p:txBody>
          <a:bodyPr/>
          <a:lstStyle/>
          <a:p>
            <a:r>
              <a:rPr lang="en-GB" smtClean="0"/>
              <a:t>https://github.com/patriziomunzi/designpatterns-thesimpleway</a:t>
            </a:r>
            <a:endParaRPr lang="en-GB" dirty="0"/>
          </a:p>
        </p:txBody>
      </p:sp>
      <p:sp>
        <p:nvSpPr>
          <p:cNvPr id="4" name="Slide Number Placeholder 3"/>
          <p:cNvSpPr>
            <a:spLocks noGrp="1"/>
          </p:cNvSpPr>
          <p:nvPr>
            <p:ph type="sldNum" sz="quarter" idx="28"/>
          </p:nvPr>
        </p:nvSpPr>
        <p:spPr/>
        <p:txBody>
          <a:bodyPr/>
          <a:lstStyle/>
          <a:p>
            <a:fld id="{A354118A-0C88-44E5-A760-D5564D123B5E}" type="slidenum">
              <a:rPr lang="en-GB" smtClean="0"/>
              <a:pPr/>
              <a:t>‹#›</a:t>
            </a:fld>
            <a:endParaRPr lang="en-GB" dirty="0"/>
          </a:p>
        </p:txBody>
      </p:sp>
      <p:sp>
        <p:nvSpPr>
          <p:cNvPr id="7" name="Chart Placeholder 6"/>
          <p:cNvSpPr>
            <a:spLocks noGrp="1"/>
          </p:cNvSpPr>
          <p:nvPr>
            <p:ph type="chart" sz="quarter" idx="29"/>
          </p:nvPr>
        </p:nvSpPr>
        <p:spPr>
          <a:xfrm>
            <a:off x="258763" y="1458913"/>
            <a:ext cx="8634412" cy="3441700"/>
          </a:xfrm>
        </p:spPr>
        <p:txBody>
          <a:bodyPr/>
          <a:lstStyle/>
          <a:p>
            <a:r>
              <a:rPr lang="en-US" smtClean="0"/>
              <a:t>Click icon to add chart</a:t>
            </a:r>
            <a:endParaRPr lang="en-GB"/>
          </a:p>
        </p:txBody>
      </p:sp>
      <p:sp>
        <p:nvSpPr>
          <p:cNvPr id="8" name="Text Placeholder 11"/>
          <p:cNvSpPr>
            <a:spLocks noGrp="1"/>
          </p:cNvSpPr>
          <p:nvPr>
            <p:ph type="body" sz="quarter" idx="17"/>
          </p:nvPr>
        </p:nvSpPr>
        <p:spPr>
          <a:xfrm>
            <a:off x="252219" y="1128713"/>
            <a:ext cx="8640955" cy="325437"/>
          </a:xfrm>
        </p:spPr>
        <p:txBody>
          <a:bodyPr anchor="b" anchorCtr="0">
            <a:noAutofit/>
          </a:bodyPr>
          <a:lstStyle>
            <a:lvl1pPr marL="0" indent="0">
              <a:lnSpc>
                <a:spcPct val="100000"/>
              </a:lnSpc>
              <a:spcBef>
                <a:spcPts val="0"/>
              </a:spcBef>
              <a:buNone/>
              <a:defRPr sz="1400" b="1" spc="-80" baseline="0"/>
            </a:lvl1pPr>
          </a:lstStyle>
          <a:p>
            <a:pPr lvl="0"/>
            <a:r>
              <a:rPr lang="en-US" smtClean="0"/>
              <a:t>Click to edit Master text styles</a:t>
            </a:r>
          </a:p>
        </p:txBody>
      </p:sp>
    </p:spTree>
    <p:extLst>
      <p:ext uri="{BB962C8B-B14F-4D97-AF65-F5344CB8AC3E}">
        <p14:creationId xmlns:p14="http://schemas.microsoft.com/office/powerpoint/2010/main" val="2011806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Graph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Chart Placeholder 6"/>
          <p:cNvSpPr>
            <a:spLocks noGrp="1"/>
          </p:cNvSpPr>
          <p:nvPr>
            <p:ph type="chart" sz="quarter" idx="13"/>
          </p:nvPr>
        </p:nvSpPr>
        <p:spPr>
          <a:xfrm>
            <a:off x="252219" y="1454150"/>
            <a:ext cx="4162619" cy="3537472"/>
          </a:xfrm>
        </p:spPr>
        <p:txBody>
          <a:bodyPr>
            <a:normAutofit/>
          </a:bodyPr>
          <a:lstStyle>
            <a:lvl1pPr marL="0" indent="0">
              <a:buNone/>
              <a:defRPr sz="1200"/>
            </a:lvl1pPr>
          </a:lstStyle>
          <a:p>
            <a:r>
              <a:rPr lang="en-US" smtClean="0"/>
              <a:t>Click icon to add chart</a:t>
            </a:r>
            <a:endParaRPr lang="en-GB"/>
          </a:p>
        </p:txBody>
      </p:sp>
      <p:sp>
        <p:nvSpPr>
          <p:cNvPr id="8" name="Chart Placeholder 6"/>
          <p:cNvSpPr>
            <a:spLocks noGrp="1"/>
          </p:cNvSpPr>
          <p:nvPr>
            <p:ph type="chart" sz="quarter" idx="14"/>
          </p:nvPr>
        </p:nvSpPr>
        <p:spPr>
          <a:xfrm>
            <a:off x="4752975" y="1454150"/>
            <a:ext cx="4145504" cy="3537472"/>
          </a:xfrm>
        </p:spPr>
        <p:txBody>
          <a:bodyPr>
            <a:normAutofit/>
          </a:bodyPr>
          <a:lstStyle>
            <a:lvl1pPr marL="0" indent="0">
              <a:buNone/>
              <a:defRPr sz="1200"/>
            </a:lvl1pPr>
          </a:lstStyle>
          <a:p>
            <a:r>
              <a:rPr lang="en-US" smtClean="0"/>
              <a:t>Click icon to add chart</a:t>
            </a:r>
            <a:endParaRPr lang="en-GB"/>
          </a:p>
        </p:txBody>
      </p:sp>
      <p:sp>
        <p:nvSpPr>
          <p:cNvPr id="12" name="Text Placeholder 11"/>
          <p:cNvSpPr>
            <a:spLocks noGrp="1"/>
          </p:cNvSpPr>
          <p:nvPr>
            <p:ph type="body" sz="quarter" idx="17"/>
          </p:nvPr>
        </p:nvSpPr>
        <p:spPr>
          <a:xfrm>
            <a:off x="252220" y="1128713"/>
            <a:ext cx="4162260" cy="325437"/>
          </a:xfrm>
        </p:spPr>
        <p:txBody>
          <a:bodyPr anchor="b" anchorCtr="0">
            <a:noAutofit/>
          </a:bodyPr>
          <a:lstStyle>
            <a:lvl1pPr marL="0" indent="0">
              <a:lnSpc>
                <a:spcPct val="100000"/>
              </a:lnSpc>
              <a:spcBef>
                <a:spcPts val="0"/>
              </a:spcBef>
              <a:buNone/>
              <a:defRPr sz="1400" b="1" spc="-80" baseline="0"/>
            </a:lvl1pPr>
          </a:lstStyle>
          <a:p>
            <a:pPr lvl="0"/>
            <a:r>
              <a:rPr lang="en-US" smtClean="0"/>
              <a:t>Click to edit Master text styles</a:t>
            </a:r>
          </a:p>
        </p:txBody>
      </p:sp>
      <p:sp>
        <p:nvSpPr>
          <p:cNvPr id="13" name="Text Placeholder 11"/>
          <p:cNvSpPr>
            <a:spLocks noGrp="1"/>
          </p:cNvSpPr>
          <p:nvPr>
            <p:ph type="body" sz="quarter" idx="18"/>
          </p:nvPr>
        </p:nvSpPr>
        <p:spPr>
          <a:xfrm>
            <a:off x="4752606" y="1128713"/>
            <a:ext cx="4145147" cy="325437"/>
          </a:xfrm>
        </p:spPr>
        <p:txBody>
          <a:bodyPr anchor="b" anchorCtr="0">
            <a:noAutofit/>
          </a:bodyPr>
          <a:lstStyle>
            <a:lvl1pPr marL="0" indent="0">
              <a:lnSpc>
                <a:spcPct val="100000"/>
              </a:lnSpc>
              <a:spcBef>
                <a:spcPts val="0"/>
              </a:spcBef>
              <a:buNone/>
              <a:defRPr sz="1400" b="1" spc="-80" baseline="0"/>
            </a:lvl1pPr>
          </a:lstStyle>
          <a:p>
            <a:pPr lvl="0"/>
            <a:r>
              <a:rPr lang="en-US" smtClean="0"/>
              <a:t>Click to edit Master text styles</a:t>
            </a:r>
          </a:p>
        </p:txBody>
      </p:sp>
      <p:sp>
        <p:nvSpPr>
          <p:cNvPr id="3" name="Footer Placeholder 2"/>
          <p:cNvSpPr>
            <a:spLocks noGrp="1"/>
          </p:cNvSpPr>
          <p:nvPr>
            <p:ph type="ftr" sz="quarter" idx="23"/>
          </p:nvPr>
        </p:nvSpPr>
        <p:spPr/>
        <p:txBody>
          <a:bodyPr/>
          <a:lstStyle/>
          <a:p>
            <a:r>
              <a:rPr lang="en-GB" smtClean="0"/>
              <a:t>https://github.com/patriziomunzi/designpatterns-thesimpleway</a:t>
            </a:r>
            <a:endParaRPr lang="en-GB" dirty="0"/>
          </a:p>
        </p:txBody>
      </p:sp>
      <p:sp>
        <p:nvSpPr>
          <p:cNvPr id="4" name="Slide Number Placeholder 3"/>
          <p:cNvSpPr>
            <a:spLocks noGrp="1"/>
          </p:cNvSpPr>
          <p:nvPr>
            <p:ph type="sldNum" sz="quarter" idx="24"/>
          </p:nvPr>
        </p:nvSpPr>
        <p:spPr/>
        <p:txBody>
          <a:bodyPr/>
          <a:lstStyle/>
          <a:p>
            <a:fld id="{A354118A-0C88-44E5-A760-D5564D123B5E}" type="slidenum">
              <a:rPr lang="en-GB" smtClean="0"/>
              <a:pPr/>
              <a:t>‹#›</a:t>
            </a:fld>
            <a:endParaRPr lang="en-GB" dirty="0"/>
          </a:p>
        </p:txBody>
      </p:sp>
    </p:spTree>
    <p:extLst>
      <p:ext uri="{BB962C8B-B14F-4D97-AF65-F5344CB8AC3E}">
        <p14:creationId xmlns:p14="http://schemas.microsoft.com/office/powerpoint/2010/main" val="2974051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Graph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Chart Placeholder 6"/>
          <p:cNvSpPr>
            <a:spLocks noGrp="1"/>
          </p:cNvSpPr>
          <p:nvPr>
            <p:ph type="chart" sz="quarter" idx="13"/>
          </p:nvPr>
        </p:nvSpPr>
        <p:spPr>
          <a:xfrm>
            <a:off x="252413" y="1466901"/>
            <a:ext cx="4162425" cy="1455862"/>
          </a:xfrm>
        </p:spPr>
        <p:txBody>
          <a:bodyPr>
            <a:normAutofit/>
          </a:bodyPr>
          <a:lstStyle>
            <a:lvl1pPr marL="0" indent="0">
              <a:buNone/>
              <a:defRPr sz="1200"/>
            </a:lvl1pPr>
          </a:lstStyle>
          <a:p>
            <a:r>
              <a:rPr lang="en-US" smtClean="0"/>
              <a:t>Click icon to add chart</a:t>
            </a:r>
            <a:endParaRPr lang="en-GB"/>
          </a:p>
        </p:txBody>
      </p:sp>
      <p:sp>
        <p:nvSpPr>
          <p:cNvPr id="8" name="Chart Placeholder 6"/>
          <p:cNvSpPr>
            <a:spLocks noGrp="1"/>
          </p:cNvSpPr>
          <p:nvPr>
            <p:ph type="chart" sz="quarter" idx="14"/>
          </p:nvPr>
        </p:nvSpPr>
        <p:spPr>
          <a:xfrm>
            <a:off x="4752975" y="1466901"/>
            <a:ext cx="4145698" cy="1455862"/>
          </a:xfrm>
        </p:spPr>
        <p:txBody>
          <a:bodyPr>
            <a:normAutofit/>
          </a:bodyPr>
          <a:lstStyle>
            <a:lvl1pPr marL="0" indent="0">
              <a:buNone/>
              <a:defRPr sz="1200"/>
            </a:lvl1pPr>
          </a:lstStyle>
          <a:p>
            <a:r>
              <a:rPr lang="en-US" smtClean="0"/>
              <a:t>Click icon to add chart</a:t>
            </a:r>
            <a:endParaRPr lang="en-GB"/>
          </a:p>
        </p:txBody>
      </p:sp>
      <p:sp>
        <p:nvSpPr>
          <p:cNvPr id="12" name="Text Placeholder 11"/>
          <p:cNvSpPr>
            <a:spLocks noGrp="1"/>
          </p:cNvSpPr>
          <p:nvPr>
            <p:ph type="body" sz="quarter" idx="17"/>
          </p:nvPr>
        </p:nvSpPr>
        <p:spPr>
          <a:xfrm>
            <a:off x="252414" y="1128088"/>
            <a:ext cx="4162066" cy="324000"/>
          </a:xfrm>
        </p:spPr>
        <p:txBody>
          <a:bodyPr anchor="b" anchorCtr="0">
            <a:noAutofit/>
          </a:bodyPr>
          <a:lstStyle>
            <a:lvl1pPr marL="0" indent="0">
              <a:lnSpc>
                <a:spcPct val="100000"/>
              </a:lnSpc>
              <a:spcBef>
                <a:spcPts val="0"/>
              </a:spcBef>
              <a:buNone/>
              <a:defRPr sz="1400" b="1" spc="-80" baseline="0"/>
            </a:lvl1pPr>
          </a:lstStyle>
          <a:p>
            <a:pPr lvl="0"/>
            <a:r>
              <a:rPr lang="en-US" smtClean="0"/>
              <a:t>Click to edit Master text styles</a:t>
            </a:r>
          </a:p>
        </p:txBody>
      </p:sp>
      <p:sp>
        <p:nvSpPr>
          <p:cNvPr id="13" name="Text Placeholder 11"/>
          <p:cNvSpPr>
            <a:spLocks noGrp="1"/>
          </p:cNvSpPr>
          <p:nvPr>
            <p:ph type="body" sz="quarter" idx="18"/>
          </p:nvPr>
        </p:nvSpPr>
        <p:spPr>
          <a:xfrm>
            <a:off x="4752606" y="1128088"/>
            <a:ext cx="4145341" cy="324000"/>
          </a:xfrm>
        </p:spPr>
        <p:txBody>
          <a:bodyPr anchor="b" anchorCtr="0">
            <a:noAutofit/>
          </a:bodyPr>
          <a:lstStyle>
            <a:lvl1pPr marL="0" indent="0">
              <a:lnSpc>
                <a:spcPct val="100000"/>
              </a:lnSpc>
              <a:spcBef>
                <a:spcPts val="0"/>
              </a:spcBef>
              <a:buNone/>
              <a:defRPr sz="1400" b="1" spc="-80" baseline="0"/>
            </a:lvl1pPr>
          </a:lstStyle>
          <a:p>
            <a:pPr lvl="0"/>
            <a:r>
              <a:rPr lang="en-US" smtClean="0"/>
              <a:t>Click to edit Master text styles</a:t>
            </a:r>
          </a:p>
        </p:txBody>
      </p:sp>
      <p:sp>
        <p:nvSpPr>
          <p:cNvPr id="3" name="Footer Placeholder 2"/>
          <p:cNvSpPr>
            <a:spLocks noGrp="1"/>
          </p:cNvSpPr>
          <p:nvPr>
            <p:ph type="ftr" sz="quarter" idx="21"/>
          </p:nvPr>
        </p:nvSpPr>
        <p:spPr/>
        <p:txBody>
          <a:bodyPr/>
          <a:lstStyle/>
          <a:p>
            <a:r>
              <a:rPr lang="en-GB" smtClean="0"/>
              <a:t>https://github.com/patriziomunzi/designpatterns-thesimpleway</a:t>
            </a:r>
            <a:endParaRPr lang="en-GB" dirty="0"/>
          </a:p>
        </p:txBody>
      </p:sp>
      <p:sp>
        <p:nvSpPr>
          <p:cNvPr id="4" name="Slide Number Placeholder 3"/>
          <p:cNvSpPr>
            <a:spLocks noGrp="1"/>
          </p:cNvSpPr>
          <p:nvPr>
            <p:ph type="sldNum" sz="quarter" idx="22"/>
          </p:nvPr>
        </p:nvSpPr>
        <p:spPr/>
        <p:txBody>
          <a:bodyPr/>
          <a:lstStyle/>
          <a:p>
            <a:fld id="{A354118A-0C88-44E5-A760-D5564D123B5E}" type="slidenum">
              <a:rPr lang="en-GB" smtClean="0"/>
              <a:pPr/>
              <a:t>‹#›</a:t>
            </a:fld>
            <a:endParaRPr lang="en-GB" dirty="0"/>
          </a:p>
        </p:txBody>
      </p:sp>
      <p:sp>
        <p:nvSpPr>
          <p:cNvPr id="17" name="Chart Placeholder 6"/>
          <p:cNvSpPr>
            <a:spLocks noGrp="1"/>
          </p:cNvSpPr>
          <p:nvPr>
            <p:ph type="chart" sz="quarter" idx="24"/>
          </p:nvPr>
        </p:nvSpPr>
        <p:spPr>
          <a:xfrm>
            <a:off x="250825" y="3437928"/>
            <a:ext cx="4162425" cy="1455862"/>
          </a:xfrm>
        </p:spPr>
        <p:txBody>
          <a:bodyPr>
            <a:normAutofit/>
          </a:bodyPr>
          <a:lstStyle>
            <a:lvl1pPr marL="0" indent="0">
              <a:buNone/>
              <a:defRPr sz="1200"/>
            </a:lvl1pPr>
          </a:lstStyle>
          <a:p>
            <a:r>
              <a:rPr lang="en-US" smtClean="0"/>
              <a:t>Click icon to add chart</a:t>
            </a:r>
            <a:endParaRPr lang="en-GB"/>
          </a:p>
        </p:txBody>
      </p:sp>
      <p:sp>
        <p:nvSpPr>
          <p:cNvPr id="18" name="Chart Placeholder 6"/>
          <p:cNvSpPr>
            <a:spLocks noGrp="1"/>
          </p:cNvSpPr>
          <p:nvPr>
            <p:ph type="chart" sz="quarter" idx="25"/>
          </p:nvPr>
        </p:nvSpPr>
        <p:spPr>
          <a:xfrm>
            <a:off x="4751387" y="3437928"/>
            <a:ext cx="4145698" cy="1455862"/>
          </a:xfrm>
        </p:spPr>
        <p:txBody>
          <a:bodyPr>
            <a:normAutofit/>
          </a:bodyPr>
          <a:lstStyle>
            <a:lvl1pPr marL="0" indent="0">
              <a:buNone/>
              <a:defRPr sz="1200"/>
            </a:lvl1pPr>
          </a:lstStyle>
          <a:p>
            <a:r>
              <a:rPr lang="en-US" smtClean="0"/>
              <a:t>Click icon to add chart</a:t>
            </a:r>
            <a:endParaRPr lang="en-GB"/>
          </a:p>
        </p:txBody>
      </p:sp>
      <p:sp>
        <p:nvSpPr>
          <p:cNvPr id="19" name="Text Placeholder 11"/>
          <p:cNvSpPr>
            <a:spLocks noGrp="1"/>
          </p:cNvSpPr>
          <p:nvPr>
            <p:ph type="body" sz="quarter" idx="26"/>
          </p:nvPr>
        </p:nvSpPr>
        <p:spPr>
          <a:xfrm>
            <a:off x="250826" y="3099115"/>
            <a:ext cx="4162066" cy="324000"/>
          </a:xfrm>
        </p:spPr>
        <p:txBody>
          <a:bodyPr anchor="b" anchorCtr="0">
            <a:noAutofit/>
          </a:bodyPr>
          <a:lstStyle>
            <a:lvl1pPr marL="0" indent="0">
              <a:lnSpc>
                <a:spcPct val="100000"/>
              </a:lnSpc>
              <a:spcBef>
                <a:spcPts val="0"/>
              </a:spcBef>
              <a:buNone/>
              <a:defRPr sz="1400" b="1" spc="-80" baseline="0"/>
            </a:lvl1pPr>
          </a:lstStyle>
          <a:p>
            <a:pPr lvl="0"/>
            <a:r>
              <a:rPr lang="en-US" smtClean="0"/>
              <a:t>Click to edit Master text styles</a:t>
            </a:r>
          </a:p>
        </p:txBody>
      </p:sp>
      <p:sp>
        <p:nvSpPr>
          <p:cNvPr id="20" name="Text Placeholder 11"/>
          <p:cNvSpPr>
            <a:spLocks noGrp="1"/>
          </p:cNvSpPr>
          <p:nvPr>
            <p:ph type="body" sz="quarter" idx="27"/>
          </p:nvPr>
        </p:nvSpPr>
        <p:spPr>
          <a:xfrm>
            <a:off x="4751018" y="3099115"/>
            <a:ext cx="4145341" cy="324000"/>
          </a:xfrm>
        </p:spPr>
        <p:txBody>
          <a:bodyPr anchor="b" anchorCtr="0">
            <a:noAutofit/>
          </a:bodyPr>
          <a:lstStyle>
            <a:lvl1pPr marL="0" indent="0">
              <a:lnSpc>
                <a:spcPct val="100000"/>
              </a:lnSpc>
              <a:spcBef>
                <a:spcPts val="0"/>
              </a:spcBef>
              <a:buNone/>
              <a:defRPr sz="1400" b="1" spc="-80" baseline="0"/>
            </a:lvl1pPr>
          </a:lstStyle>
          <a:p>
            <a:pPr lvl="0"/>
            <a:r>
              <a:rPr lang="en-US" smtClean="0"/>
              <a:t>Click to edit Master text styles</a:t>
            </a:r>
          </a:p>
        </p:txBody>
      </p:sp>
    </p:spTree>
    <p:extLst>
      <p:ext uri="{BB962C8B-B14F-4D97-AF65-F5344CB8AC3E}">
        <p14:creationId xmlns:p14="http://schemas.microsoft.com/office/powerpoint/2010/main" val="25967411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2" Type="http://schemas.openxmlformats.org/officeDocument/2006/relationships/image" Target="../media/image1.jpg"/><Relationship Id="rId13" Type="http://schemas.openxmlformats.org/officeDocument/2006/relationships/image" Target="../media/image6.png"/><Relationship Id="rId14" Type="http://schemas.openxmlformats.org/officeDocument/2006/relationships/image" Target="../media/image7.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2761" y="304271"/>
            <a:ext cx="8645912" cy="610129"/>
          </a:xfrm>
          <a:prstGeom prst="rect">
            <a:avLst/>
          </a:prstGeom>
        </p:spPr>
        <p:txBody>
          <a:bodyPr vert="horz" lIns="91440" tIns="45720" rIns="91440" bIns="45720" rtlCol="0" anchor="b" anchorCtr="0">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250825" y="1128713"/>
            <a:ext cx="8647848" cy="401875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50825" y="5349434"/>
            <a:ext cx="8105094" cy="215310"/>
          </a:xfrm>
          <a:prstGeom prst="rect">
            <a:avLst/>
          </a:prstGeom>
        </p:spPr>
        <p:txBody>
          <a:bodyPr vert="horz" lIns="91440" tIns="45720" rIns="91440" bIns="45720" rtlCol="0" anchor="b" anchorCtr="0"/>
          <a:lstStyle>
            <a:lvl1pPr algn="l">
              <a:defRPr sz="800" spc="-40" baseline="0">
                <a:solidFill>
                  <a:schemeClr val="tx1"/>
                </a:solidFill>
              </a:defRPr>
            </a:lvl1pPr>
          </a:lstStyle>
          <a:p>
            <a:r>
              <a:rPr lang="en-GB" smtClean="0"/>
              <a:t>https://github.com/patriziomunzi/designpatterns-thesimpleway</a:t>
            </a:r>
            <a:endParaRPr lang="en-GB" dirty="0"/>
          </a:p>
        </p:txBody>
      </p:sp>
      <p:sp>
        <p:nvSpPr>
          <p:cNvPr id="6" name="Slide Number Placeholder 5"/>
          <p:cNvSpPr>
            <a:spLocks noGrp="1"/>
          </p:cNvSpPr>
          <p:nvPr>
            <p:ph type="sldNum" sz="quarter" idx="4"/>
          </p:nvPr>
        </p:nvSpPr>
        <p:spPr>
          <a:xfrm>
            <a:off x="8526963" y="5349434"/>
            <a:ext cx="453483" cy="215900"/>
          </a:xfrm>
          <a:prstGeom prst="rect">
            <a:avLst/>
          </a:prstGeom>
        </p:spPr>
        <p:txBody>
          <a:bodyPr vert="horz" lIns="91440" tIns="45720" rIns="91440" bIns="45720" rtlCol="0" anchor="ctr"/>
          <a:lstStyle>
            <a:lvl1pPr algn="r">
              <a:defRPr sz="900">
                <a:solidFill>
                  <a:schemeClr val="bg1"/>
                </a:solidFill>
              </a:defRPr>
            </a:lvl1pPr>
          </a:lstStyle>
          <a:p>
            <a:fld id="{A354118A-0C88-44E5-A760-D5564D123B5E}" type="slidenum">
              <a:rPr lang="en-GB" smtClean="0"/>
              <a:pPr/>
              <a:t>‹#›</a:t>
            </a:fld>
            <a:endParaRPr lang="en-GB" dirty="0"/>
          </a:p>
        </p:txBody>
      </p:sp>
      <p:sp>
        <p:nvSpPr>
          <p:cNvPr id="4" name="Rectangle 3"/>
          <p:cNvSpPr/>
          <p:nvPr userDrawn="1"/>
        </p:nvSpPr>
        <p:spPr>
          <a:xfrm>
            <a:off x="0" y="0"/>
            <a:ext cx="9144000" cy="54000"/>
          </a:xfrm>
          <a:prstGeom prst="rect">
            <a:avLst/>
          </a:prstGeom>
          <a:solidFill>
            <a:srgbClr val="9C0C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3508905"/>
      </p:ext>
    </p:extLst>
  </p:cSld>
  <p:clrMap bg1="lt1" tx1="dk1" bg2="lt2" tx2="dk2" accent1="accent1" accent2="accent2" accent3="accent3" accent4="accent4" accent5="accent5" accent6="accent6" hlink="hlink" folHlink="folHlink"/>
  <p:sldLayoutIdLst>
    <p:sldLayoutId id="2147483661" r:id="rId1"/>
    <p:sldLayoutId id="2147483709" r:id="rId2"/>
    <p:sldLayoutId id="2147483678" r:id="rId3"/>
    <p:sldLayoutId id="2147483662" r:id="rId4"/>
    <p:sldLayoutId id="2147483666" r:id="rId5"/>
    <p:sldLayoutId id="2147483664" r:id="rId6"/>
    <p:sldLayoutId id="2147483681" r:id="rId7"/>
    <p:sldLayoutId id="2147483675" r:id="rId8"/>
    <p:sldLayoutId id="2147483672" r:id="rId9"/>
    <p:sldLayoutId id="2147483671" r:id="rId10"/>
    <p:sldLayoutId id="2147483667" r:id="rId11"/>
  </p:sldLayoutIdLst>
  <p:hf hdr="0" dt="0"/>
  <p:txStyles>
    <p:titleStyle>
      <a:lvl1pPr algn="l" defTabSz="685800" rtl="0" eaLnBrk="1" latinLnBrk="0" hangingPunct="1">
        <a:lnSpc>
          <a:spcPts val="2500"/>
        </a:lnSpc>
        <a:spcBef>
          <a:spcPct val="0"/>
        </a:spcBef>
        <a:buNone/>
        <a:defRPr sz="2600" b="1" kern="1200" spc="-100" baseline="0">
          <a:solidFill>
            <a:schemeClr val="tx2"/>
          </a:solidFill>
          <a:latin typeface="+mj-lt"/>
          <a:ea typeface="+mj-ea"/>
          <a:cs typeface="+mj-cs"/>
        </a:defRPr>
      </a:lvl1pPr>
    </p:titleStyle>
    <p:bodyStyle>
      <a:lvl1pPr marL="0" indent="0" algn="l" defTabSz="685800" rtl="0" eaLnBrk="1" latinLnBrk="0" hangingPunct="1">
        <a:lnSpc>
          <a:spcPts val="1700"/>
        </a:lnSpc>
        <a:spcBef>
          <a:spcPts val="2400"/>
        </a:spcBef>
        <a:buFont typeface="Arial" panose="020B0604020202020204" pitchFamily="34" charset="0"/>
        <a:buNone/>
        <a:defRPr sz="1400" b="0" kern="1200" spc="-60" baseline="0">
          <a:solidFill>
            <a:schemeClr val="tx1"/>
          </a:solidFill>
          <a:latin typeface="+mn-lt"/>
          <a:ea typeface="+mn-ea"/>
          <a:cs typeface="+mn-cs"/>
        </a:defRPr>
      </a:lvl1pPr>
      <a:lvl2pPr marL="177800" indent="-17145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2pPr>
      <a:lvl3pPr marL="357188" indent="-177800" algn="l" defTabSz="685800" rtl="0" eaLnBrk="1" latinLnBrk="0" hangingPunct="1">
        <a:lnSpc>
          <a:spcPct val="100000"/>
        </a:lnSpc>
        <a:spcBef>
          <a:spcPts val="600"/>
        </a:spcBef>
        <a:buFont typeface="Arial" panose="020B0604020202020204" pitchFamily="34" charset="0"/>
        <a:buChar char="–"/>
        <a:defRPr sz="1200" kern="0" spc="-60" baseline="0">
          <a:solidFill>
            <a:schemeClr val="tx1"/>
          </a:solidFill>
          <a:latin typeface="+mn-lt"/>
          <a:ea typeface="+mn-ea"/>
          <a:cs typeface="+mn-cs"/>
        </a:defRPr>
      </a:lvl3pPr>
      <a:lvl4pPr marL="534988" indent="-171450" algn="l" defTabSz="685800" rtl="0" eaLnBrk="1" latinLnBrk="0" hangingPunct="1">
        <a:lnSpc>
          <a:spcPct val="100000"/>
        </a:lnSpc>
        <a:spcBef>
          <a:spcPts val="600"/>
        </a:spcBef>
        <a:buFont typeface="Arial" panose="020B0604020202020204" pitchFamily="34" charset="0"/>
        <a:buChar char="–"/>
        <a:defRPr sz="1200" kern="0" spc="-60" baseline="0">
          <a:solidFill>
            <a:schemeClr val="tx1"/>
          </a:solidFill>
          <a:latin typeface="+mn-lt"/>
          <a:ea typeface="+mn-ea"/>
          <a:cs typeface="+mn-cs"/>
        </a:defRPr>
      </a:lvl4pPr>
      <a:lvl5pPr marL="720725" indent="-171450" algn="l" defTabSz="685800" rtl="0" eaLnBrk="1" latinLnBrk="0" hangingPunct="1">
        <a:lnSpc>
          <a:spcPct val="100000"/>
        </a:lnSpc>
        <a:spcBef>
          <a:spcPts val="600"/>
        </a:spcBef>
        <a:buFont typeface="Arial" panose="020B0604020202020204" pitchFamily="34" charset="0"/>
        <a:buChar char="–"/>
        <a:defRPr sz="1200" kern="0" spc="-6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58" userDrawn="1">
          <p15:clr>
            <a:srgbClr val="F26B43"/>
          </p15:clr>
        </p15:guide>
        <p15:guide id="2" orient="horz" pos="575" userDrawn="1">
          <p15:clr>
            <a:srgbClr val="F26B43"/>
          </p15:clr>
        </p15:guide>
        <p15:guide id="3" orient="horz" pos="3365" userDrawn="1">
          <p15:clr>
            <a:srgbClr val="F26B43"/>
          </p15:clr>
        </p15:guide>
        <p15:guide id="4" orient="horz" pos="711" userDrawn="1">
          <p15:clr>
            <a:srgbClr val="F26B43"/>
          </p15:clr>
        </p15:guide>
        <p15:guide id="5" pos="5602" userDrawn="1">
          <p15:clr>
            <a:srgbClr val="F26B43"/>
          </p15:clr>
        </p15:guide>
        <p15:guide id="6" orient="horz" pos="350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2761" y="304271"/>
            <a:ext cx="8645912" cy="610129"/>
          </a:xfrm>
          <a:prstGeom prst="rect">
            <a:avLst/>
          </a:prstGeom>
        </p:spPr>
        <p:txBody>
          <a:bodyPr vert="horz" lIns="91440" tIns="45720" rIns="91440" bIns="45720" rtlCol="0" anchor="b" anchorCtr="0">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250825" y="1128713"/>
            <a:ext cx="8647848" cy="401875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267629" y="5147470"/>
            <a:ext cx="8105094" cy="215310"/>
          </a:xfrm>
          <a:prstGeom prst="rect">
            <a:avLst/>
          </a:prstGeom>
        </p:spPr>
        <p:txBody>
          <a:bodyPr vert="horz" lIns="91440" tIns="45720" rIns="91440" bIns="45720" rtlCol="0" anchor="b" anchorCtr="0"/>
          <a:lstStyle>
            <a:lvl1pPr algn="l">
              <a:defRPr sz="800" spc="-40" baseline="0">
                <a:solidFill>
                  <a:schemeClr val="tx1"/>
                </a:solidFill>
              </a:defRPr>
            </a:lvl1pPr>
          </a:lstStyle>
          <a:p>
            <a:r>
              <a:rPr lang="en-GB" smtClean="0"/>
              <a:t>https://github.com/patriziomunzi/designpatterns-thesimpleway</a:t>
            </a:r>
            <a:endParaRPr lang="en-GB" dirty="0"/>
          </a:p>
        </p:txBody>
      </p:sp>
      <p:sp>
        <p:nvSpPr>
          <p:cNvPr id="6" name="Slide Number Placeholder 5"/>
          <p:cNvSpPr>
            <a:spLocks noGrp="1"/>
          </p:cNvSpPr>
          <p:nvPr>
            <p:ph type="sldNum" sz="quarter" idx="4"/>
          </p:nvPr>
        </p:nvSpPr>
        <p:spPr>
          <a:xfrm>
            <a:off x="8526963" y="5349434"/>
            <a:ext cx="453483" cy="215900"/>
          </a:xfrm>
          <a:prstGeom prst="rect">
            <a:avLst/>
          </a:prstGeom>
        </p:spPr>
        <p:txBody>
          <a:bodyPr vert="horz" lIns="91440" tIns="45720" rIns="91440" bIns="45720" rtlCol="0" anchor="ctr"/>
          <a:lstStyle>
            <a:lvl1pPr algn="r">
              <a:defRPr sz="900">
                <a:solidFill>
                  <a:schemeClr val="bg1"/>
                </a:solidFill>
              </a:defRPr>
            </a:lvl1pPr>
          </a:lstStyle>
          <a:p>
            <a:fld id="{A354118A-0C88-44E5-A760-D5564D123B5E}" type="slidenum">
              <a:rPr lang="en-GB" smtClean="0"/>
              <a:pPr/>
              <a:t>‹#›</a:t>
            </a:fld>
            <a:endParaRPr lang="en-GB" dirty="0"/>
          </a:p>
        </p:txBody>
      </p:sp>
      <p:sp>
        <p:nvSpPr>
          <p:cNvPr id="4" name="Rectangle 3"/>
          <p:cNvSpPr/>
          <p:nvPr userDrawn="1"/>
        </p:nvSpPr>
        <p:spPr>
          <a:xfrm>
            <a:off x="0" y="0"/>
            <a:ext cx="9144000" cy="54000"/>
          </a:xfrm>
          <a:prstGeom prst="rect">
            <a:avLst/>
          </a:prstGeom>
          <a:solidFill>
            <a:srgbClr val="9C0C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p:cNvPicPr>
            <a:picLocks noChangeAspect="1"/>
          </p:cNvPicPr>
          <p:nvPr userDrawn="1"/>
        </p:nvPicPr>
        <p:blipFill rotWithShape="1">
          <a:blip r:embed="rId13" cstate="print">
            <a:extLst>
              <a:ext uri="{28A0092B-C50C-407E-A947-70E740481C1C}">
                <a14:useLocalDpi xmlns:a14="http://schemas.microsoft.com/office/drawing/2010/main" val="0"/>
              </a:ext>
            </a:extLst>
          </a:blip>
          <a:srcRect l="-531" t="76662"/>
          <a:stretch/>
        </p:blipFill>
        <p:spPr>
          <a:xfrm>
            <a:off x="7271659" y="5368654"/>
            <a:ext cx="1057187" cy="189185"/>
          </a:xfrm>
          <a:prstGeom prst="rect">
            <a:avLst/>
          </a:prstGeom>
        </p:spPr>
      </p:pic>
      <p:pic>
        <p:nvPicPr>
          <p:cNvPr id="10" name="Picture 9"/>
          <p:cNvPicPr>
            <a:picLocks noChangeAspect="1"/>
          </p:cNvPicPr>
          <p:nvPr userDrawn="1"/>
        </p:nvPicPr>
        <p:blipFill>
          <a:blip r:embed="rId14"/>
          <a:stretch>
            <a:fillRect/>
          </a:stretch>
        </p:blipFill>
        <p:spPr>
          <a:xfrm>
            <a:off x="5988570" y="5376149"/>
            <a:ext cx="1161737" cy="209103"/>
          </a:xfrm>
          <a:prstGeom prst="rect">
            <a:avLst/>
          </a:prstGeom>
        </p:spPr>
      </p:pic>
    </p:spTree>
    <p:extLst>
      <p:ext uri="{BB962C8B-B14F-4D97-AF65-F5344CB8AC3E}">
        <p14:creationId xmlns:p14="http://schemas.microsoft.com/office/powerpoint/2010/main" val="312802580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2" r:id="rId4"/>
    <p:sldLayoutId id="2147483701" r:id="rId5"/>
    <p:sldLayoutId id="2147483704" r:id="rId6"/>
    <p:sldLayoutId id="2147483705" r:id="rId7"/>
    <p:sldLayoutId id="2147483706" r:id="rId8"/>
    <p:sldLayoutId id="2147483707" r:id="rId9"/>
    <p:sldLayoutId id="2147483708" r:id="rId10"/>
  </p:sldLayoutIdLst>
  <p:hf hdr="0" dt="0"/>
  <p:txStyles>
    <p:titleStyle>
      <a:lvl1pPr algn="l" defTabSz="685800" rtl="0" eaLnBrk="1" latinLnBrk="0" hangingPunct="1">
        <a:lnSpc>
          <a:spcPts val="2500"/>
        </a:lnSpc>
        <a:spcBef>
          <a:spcPct val="0"/>
        </a:spcBef>
        <a:buNone/>
        <a:defRPr sz="2600" b="1" kern="1200" spc="-100" baseline="0">
          <a:solidFill>
            <a:schemeClr val="tx2"/>
          </a:solidFill>
          <a:latin typeface="+mj-lt"/>
          <a:ea typeface="+mj-ea"/>
          <a:cs typeface="+mj-cs"/>
        </a:defRPr>
      </a:lvl1pPr>
    </p:titleStyle>
    <p:bodyStyle>
      <a:lvl1pPr marL="0" indent="0" algn="l" defTabSz="685800" rtl="0" eaLnBrk="1" latinLnBrk="0" hangingPunct="1">
        <a:lnSpc>
          <a:spcPts val="1700"/>
        </a:lnSpc>
        <a:spcBef>
          <a:spcPts val="2400"/>
        </a:spcBef>
        <a:buFont typeface="Arial" panose="020B0604020202020204" pitchFamily="34" charset="0"/>
        <a:buNone/>
        <a:defRPr sz="1400" b="0" kern="1200" spc="-60" baseline="0">
          <a:solidFill>
            <a:schemeClr val="tx1"/>
          </a:solidFill>
          <a:latin typeface="+mn-lt"/>
          <a:ea typeface="+mn-ea"/>
          <a:cs typeface="+mn-cs"/>
        </a:defRPr>
      </a:lvl1pPr>
      <a:lvl2pPr marL="177800" indent="-17145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2pPr>
      <a:lvl3pPr marL="357188" indent="-177800" algn="l" defTabSz="685800" rtl="0" eaLnBrk="1" latinLnBrk="0" hangingPunct="1">
        <a:lnSpc>
          <a:spcPct val="100000"/>
        </a:lnSpc>
        <a:spcBef>
          <a:spcPts val="600"/>
        </a:spcBef>
        <a:buFont typeface="Arial" panose="020B0604020202020204" pitchFamily="34" charset="0"/>
        <a:buChar char="–"/>
        <a:defRPr sz="1200" kern="0" spc="-60" baseline="0">
          <a:solidFill>
            <a:schemeClr val="tx1"/>
          </a:solidFill>
          <a:latin typeface="+mn-lt"/>
          <a:ea typeface="+mn-ea"/>
          <a:cs typeface="+mn-cs"/>
        </a:defRPr>
      </a:lvl3pPr>
      <a:lvl4pPr marL="534988" indent="-171450" algn="l" defTabSz="685800" rtl="0" eaLnBrk="1" latinLnBrk="0" hangingPunct="1">
        <a:lnSpc>
          <a:spcPct val="100000"/>
        </a:lnSpc>
        <a:spcBef>
          <a:spcPts val="600"/>
        </a:spcBef>
        <a:buFont typeface="Arial" panose="020B0604020202020204" pitchFamily="34" charset="0"/>
        <a:buChar char="–"/>
        <a:defRPr sz="1200" kern="0" spc="-60" baseline="0">
          <a:solidFill>
            <a:schemeClr val="tx1"/>
          </a:solidFill>
          <a:latin typeface="+mn-lt"/>
          <a:ea typeface="+mn-ea"/>
          <a:cs typeface="+mn-cs"/>
        </a:defRPr>
      </a:lvl4pPr>
      <a:lvl5pPr marL="720725" indent="-171450" algn="l" defTabSz="685800" rtl="0" eaLnBrk="1" latinLnBrk="0" hangingPunct="1">
        <a:lnSpc>
          <a:spcPct val="100000"/>
        </a:lnSpc>
        <a:spcBef>
          <a:spcPts val="600"/>
        </a:spcBef>
        <a:buFont typeface="Arial" panose="020B0604020202020204" pitchFamily="34" charset="0"/>
        <a:buChar char="–"/>
        <a:defRPr sz="1200" kern="0" spc="-6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58">
          <p15:clr>
            <a:srgbClr val="F26B43"/>
          </p15:clr>
        </p15:guide>
        <p15:guide id="2" orient="horz" pos="575">
          <p15:clr>
            <a:srgbClr val="F26B43"/>
          </p15:clr>
        </p15:guide>
        <p15:guide id="3" orient="horz" pos="3365">
          <p15:clr>
            <a:srgbClr val="F26B43"/>
          </p15:clr>
        </p15:guide>
        <p15:guide id="4" orient="horz" pos="711">
          <p15:clr>
            <a:srgbClr val="F26B43"/>
          </p15:clr>
        </p15:guide>
        <p15:guide id="5" pos="5602">
          <p15:clr>
            <a:srgbClr val="F26B43"/>
          </p15:clr>
        </p15:guide>
        <p15:guide id="6" orient="horz" pos="350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tiff"/></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3.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9.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0.tiff"/></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4.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50.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53.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54.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sourcemaking.com/design_pattern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dirty="0" smtClean="0"/>
              <a:t>Design Patterns</a:t>
            </a:r>
            <a:endParaRPr lang="en-GB" dirty="0"/>
          </a:p>
        </p:txBody>
      </p:sp>
      <p:sp>
        <p:nvSpPr>
          <p:cNvPr id="4" name="Subtitle 3"/>
          <p:cNvSpPr>
            <a:spLocks noGrp="1"/>
          </p:cNvSpPr>
          <p:nvPr>
            <p:ph type="subTitle" idx="1"/>
          </p:nvPr>
        </p:nvSpPr>
        <p:spPr/>
        <p:txBody>
          <a:bodyPr/>
          <a:lstStyle/>
          <a:p>
            <a:r>
              <a:rPr lang="en-GB" dirty="0" smtClean="0"/>
              <a:t>The simple way</a:t>
            </a:r>
            <a:endParaRPr lang="en-GB" dirty="0"/>
          </a:p>
        </p:txBody>
      </p:sp>
      <p:sp>
        <p:nvSpPr>
          <p:cNvPr id="5" name="Text Placeholder 4"/>
          <p:cNvSpPr>
            <a:spLocks noGrp="1"/>
          </p:cNvSpPr>
          <p:nvPr>
            <p:ph type="body" sz="quarter" idx="13"/>
          </p:nvPr>
        </p:nvSpPr>
        <p:spPr>
          <a:xfrm>
            <a:off x="252761" y="3883414"/>
            <a:ext cx="2505075" cy="349250"/>
          </a:xfrm>
        </p:spPr>
        <p:txBody>
          <a:bodyPr/>
          <a:lstStyle/>
          <a:p>
            <a:r>
              <a:rPr lang="en-GB" dirty="0" smtClean="0"/>
              <a:t>March 2016</a:t>
            </a:r>
            <a:endParaRPr lang="en-GB" dirty="0"/>
          </a:p>
        </p:txBody>
      </p:sp>
      <p:sp>
        <p:nvSpPr>
          <p:cNvPr id="6" name="Footer Placeholder 3"/>
          <p:cNvSpPr txBox="1">
            <a:spLocks/>
          </p:cNvSpPr>
          <p:nvPr/>
        </p:nvSpPr>
        <p:spPr>
          <a:xfrm>
            <a:off x="252761" y="5128181"/>
            <a:ext cx="5214785" cy="34164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400" dirty="0" smtClean="0">
                <a:solidFill>
                  <a:schemeClr val="bg1"/>
                </a:solidFill>
              </a:rPr>
              <a:t>https://</a:t>
            </a:r>
            <a:r>
              <a:rPr lang="en-GB" sz="1400" dirty="0" err="1" smtClean="0">
                <a:solidFill>
                  <a:schemeClr val="bg1"/>
                </a:solidFill>
              </a:rPr>
              <a:t>github.com</a:t>
            </a:r>
            <a:r>
              <a:rPr lang="en-GB" sz="1400" dirty="0" smtClean="0">
                <a:solidFill>
                  <a:schemeClr val="bg1"/>
                </a:solidFill>
              </a:rPr>
              <a:t>/</a:t>
            </a:r>
            <a:r>
              <a:rPr lang="en-GB" sz="1400" dirty="0" err="1" smtClean="0">
                <a:solidFill>
                  <a:schemeClr val="bg1"/>
                </a:solidFill>
              </a:rPr>
              <a:t>patriziomunzi</a:t>
            </a:r>
            <a:r>
              <a:rPr lang="en-GB" sz="1400" dirty="0" smtClean="0">
                <a:solidFill>
                  <a:schemeClr val="bg1"/>
                </a:solidFill>
              </a:rPr>
              <a:t>/</a:t>
            </a:r>
            <a:r>
              <a:rPr lang="en-GB" sz="1400" dirty="0" err="1" smtClean="0">
                <a:solidFill>
                  <a:schemeClr val="bg1"/>
                </a:solidFill>
              </a:rPr>
              <a:t>designpatterns-thesimpleway</a:t>
            </a:r>
            <a:endParaRPr lang="en-GB" sz="1400" dirty="0">
              <a:solidFill>
                <a:schemeClr val="bg1"/>
              </a:solidFill>
            </a:endParaRPr>
          </a:p>
        </p:txBody>
      </p:sp>
    </p:spTree>
    <p:extLst>
      <p:ext uri="{BB962C8B-B14F-4D97-AF65-F5344CB8AC3E}">
        <p14:creationId xmlns:p14="http://schemas.microsoft.com/office/powerpoint/2010/main" val="31063924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Factory Method – Files Reader Application example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10</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endParaRPr lang="en-US" dirty="0" smtClean="0"/>
          </a:p>
        </p:txBody>
      </p:sp>
    </p:spTree>
    <p:extLst>
      <p:ext uri="{BB962C8B-B14F-4D97-AF65-F5344CB8AC3E}">
        <p14:creationId xmlns:p14="http://schemas.microsoft.com/office/powerpoint/2010/main" val="14282694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1128713"/>
            <a:ext cx="8639910" cy="1465772"/>
          </a:xfrm>
        </p:spPr>
        <p:txBody>
          <a:bodyPr>
            <a:normAutofit/>
          </a:bodyPr>
          <a:lstStyle/>
          <a:p>
            <a:pPr marL="285750" indent="-285750">
              <a:buFont typeface="Arial" charset="0"/>
              <a:buChar char="•"/>
            </a:pPr>
            <a:r>
              <a:rPr lang="en-US" dirty="0" smtClean="0"/>
              <a:t>What You want to do</a:t>
            </a:r>
          </a:p>
          <a:p>
            <a:pPr marL="463550" lvl="1" indent="-285750">
              <a:buFont typeface="Arial" charset="0"/>
              <a:buChar char="•"/>
            </a:pPr>
            <a:r>
              <a:rPr lang="en-US" dirty="0" smtClean="0"/>
              <a:t>Create a class which will be instantiate only once and globally </a:t>
            </a:r>
            <a:r>
              <a:rPr lang="en-US" dirty="0" err="1" smtClean="0"/>
              <a:t>visibile</a:t>
            </a:r>
            <a:r>
              <a:rPr lang="en-US" dirty="0" smtClean="0"/>
              <a:t> over the whole application</a:t>
            </a:r>
          </a:p>
        </p:txBody>
      </p:sp>
      <p:sp>
        <p:nvSpPr>
          <p:cNvPr id="3" name="Title 2"/>
          <p:cNvSpPr>
            <a:spLocks noGrp="1"/>
          </p:cNvSpPr>
          <p:nvPr>
            <p:ph type="title"/>
          </p:nvPr>
        </p:nvSpPr>
        <p:spPr/>
        <p:txBody>
          <a:bodyPr/>
          <a:lstStyle/>
          <a:p>
            <a:r>
              <a:rPr lang="en-US" dirty="0" smtClean="0"/>
              <a:t>Singleton</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11</a:t>
            </a:fld>
            <a:endParaRPr lang="en-GB" dirty="0"/>
          </a:p>
        </p:txBody>
      </p:sp>
      <p:sp>
        <p:nvSpPr>
          <p:cNvPr id="9" name="Content Placeholder 1"/>
          <p:cNvSpPr txBox="1">
            <a:spLocks/>
          </p:cNvSpPr>
          <p:nvPr/>
        </p:nvSpPr>
        <p:spPr>
          <a:xfrm>
            <a:off x="267629" y="2594485"/>
            <a:ext cx="8631044" cy="2552985"/>
          </a:xfrm>
          <a:prstGeom prst="rect">
            <a:avLst/>
          </a:prstGeom>
        </p:spPr>
        <p:txBody>
          <a:bodyPr vert="horz" lIns="91440" tIns="45720" rIns="91440" bIns="45720" rtlCol="0">
            <a:normAutofit/>
          </a:bodyPr>
          <a:lstStyle>
            <a:lvl1pPr marL="0" indent="0" algn="l" defTabSz="685800" rtl="0" eaLnBrk="1" latinLnBrk="0" hangingPunct="1">
              <a:lnSpc>
                <a:spcPts val="1700"/>
              </a:lnSpc>
              <a:spcBef>
                <a:spcPts val="2400"/>
              </a:spcBef>
              <a:buFont typeface="Arial" panose="020B0604020202020204" pitchFamily="34" charset="0"/>
              <a:buNone/>
              <a:defRPr sz="1600" b="0" kern="1200" spc="-60" baseline="0">
                <a:solidFill>
                  <a:schemeClr val="tx1"/>
                </a:solidFill>
                <a:latin typeface="+mn-lt"/>
                <a:ea typeface="+mn-ea"/>
                <a:cs typeface="+mn-cs"/>
              </a:defRPr>
            </a:lvl1pPr>
            <a:lvl2pPr marL="177800" indent="-171450" algn="l" defTabSz="685800" rtl="0" eaLnBrk="1" latinLnBrk="0" hangingPunct="1">
              <a:lnSpc>
                <a:spcPct val="100000"/>
              </a:lnSpc>
              <a:spcBef>
                <a:spcPts val="600"/>
              </a:spcBef>
              <a:buFont typeface="Arial" panose="020B0604020202020204" pitchFamily="34" charset="0"/>
              <a:buChar char="•"/>
              <a:defRPr sz="1600" kern="0" spc="-60" baseline="0">
                <a:solidFill>
                  <a:schemeClr val="tx1"/>
                </a:solidFill>
                <a:latin typeface="+mn-lt"/>
                <a:ea typeface="+mn-ea"/>
                <a:cs typeface="+mn-cs"/>
              </a:defRPr>
            </a:lvl2pPr>
            <a:lvl3pPr marL="357188" indent="-17780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3pPr>
            <a:lvl4pPr marL="534988" indent="-17145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4pPr>
            <a:lvl5pPr marL="720725" indent="-17145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charset="0"/>
              <a:buChar char="•"/>
            </a:pPr>
            <a:r>
              <a:rPr lang="en-US" dirty="0" smtClean="0"/>
              <a:t>Wrong approach</a:t>
            </a:r>
            <a:endParaRPr lang="en-US" dirty="0"/>
          </a:p>
          <a:p>
            <a:pPr marL="463550" lvl="1" indent="-285750">
              <a:buFont typeface="Arial" charset="0"/>
              <a:buChar char="•"/>
            </a:pPr>
            <a:r>
              <a:rPr lang="en-US" dirty="0" smtClean="0"/>
              <a:t>Leave the single instance creation to the developer good sense</a:t>
            </a:r>
          </a:p>
          <a:p>
            <a:pPr marL="463550" lvl="1" indent="-285750">
              <a:buFont typeface="Arial" charset="0"/>
              <a:buChar char="•"/>
            </a:pPr>
            <a:r>
              <a:rPr lang="en-US" dirty="0" smtClean="0"/>
              <a:t>Pass the only created instance around</a:t>
            </a:r>
          </a:p>
        </p:txBody>
      </p:sp>
    </p:spTree>
    <p:extLst>
      <p:ext uri="{BB962C8B-B14F-4D97-AF65-F5344CB8AC3E}">
        <p14:creationId xmlns:p14="http://schemas.microsoft.com/office/powerpoint/2010/main" val="20427614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Singleton</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12</a:t>
            </a:fld>
            <a:endParaRPr lang="en-GB"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9853" y="927214"/>
            <a:ext cx="4691728" cy="4220256"/>
          </a:xfrm>
          <a:prstGeom prst="rect">
            <a:avLst/>
          </a:prstGeom>
        </p:spPr>
      </p:pic>
    </p:spTree>
    <p:extLst>
      <p:ext uri="{BB962C8B-B14F-4D97-AF65-F5344CB8AC3E}">
        <p14:creationId xmlns:p14="http://schemas.microsoft.com/office/powerpoint/2010/main" val="8708608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285750" indent="-285750">
              <a:buFont typeface="Arial" charset="0"/>
              <a:buChar char="•"/>
            </a:pPr>
            <a:r>
              <a:rPr lang="en-US" dirty="0" smtClean="0"/>
              <a:t>What I want to do</a:t>
            </a:r>
          </a:p>
          <a:p>
            <a:pPr marL="463550" lvl="1" indent="-285750">
              <a:buFont typeface="Arial" charset="0"/>
              <a:buChar char="•"/>
            </a:pPr>
            <a:r>
              <a:rPr lang="en-US" dirty="0" smtClean="0"/>
              <a:t>You want to build an immutable object</a:t>
            </a:r>
          </a:p>
          <a:p>
            <a:pPr marL="463550" lvl="1" indent="-285750">
              <a:buFont typeface="Arial" charset="0"/>
              <a:buChar char="•"/>
            </a:pPr>
            <a:r>
              <a:rPr lang="en-US" dirty="0" smtClean="0"/>
              <a:t>The class has more than an handful of parameters (Joshua Bloch states in Effective Java, 2nd Edition)</a:t>
            </a:r>
          </a:p>
          <a:p>
            <a:pPr marL="285750" indent="-285750">
              <a:buFont typeface="Arial" charset="0"/>
              <a:buChar char="•"/>
            </a:pPr>
            <a:r>
              <a:rPr lang="en-US" dirty="0" smtClean="0"/>
              <a:t>Wrong approach (from a design patterns point of view)</a:t>
            </a:r>
          </a:p>
          <a:p>
            <a:pPr marL="463550" lvl="1" indent="-285750">
              <a:buFont typeface="Arial" charset="0"/>
              <a:buChar char="•"/>
            </a:pPr>
            <a:r>
              <a:rPr lang="en-US" dirty="0" smtClean="0"/>
              <a:t>Final class without set methods</a:t>
            </a:r>
          </a:p>
          <a:p>
            <a:pPr marL="463550" lvl="1" indent="-285750">
              <a:buFont typeface="Arial" charset="0"/>
              <a:buChar char="•"/>
            </a:pPr>
            <a:r>
              <a:rPr lang="en-US" dirty="0" smtClean="0"/>
              <a:t>All parameters passed via the Constructor</a:t>
            </a:r>
          </a:p>
        </p:txBody>
      </p:sp>
      <p:sp>
        <p:nvSpPr>
          <p:cNvPr id="3" name="Title 2"/>
          <p:cNvSpPr>
            <a:spLocks noGrp="1"/>
          </p:cNvSpPr>
          <p:nvPr>
            <p:ph type="title"/>
          </p:nvPr>
        </p:nvSpPr>
        <p:spPr/>
        <p:txBody>
          <a:bodyPr/>
          <a:lstStyle/>
          <a:p>
            <a:r>
              <a:rPr lang="en-US" dirty="0" smtClean="0"/>
              <a:t>Builder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13</a:t>
            </a:fld>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0024" y="3656640"/>
            <a:ext cx="5077415" cy="1346371"/>
          </a:xfrm>
          <a:prstGeom prst="rect">
            <a:avLst/>
          </a:prstGeom>
        </p:spPr>
      </p:pic>
    </p:spTree>
    <p:extLst>
      <p:ext uri="{BB962C8B-B14F-4D97-AF65-F5344CB8AC3E}">
        <p14:creationId xmlns:p14="http://schemas.microsoft.com/office/powerpoint/2010/main" val="15542721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Builder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14</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r>
              <a:rPr lang="en-US" dirty="0" smtClean="0"/>
              <a:t>Design Pattern approach</a:t>
            </a:r>
          </a:p>
          <a:p>
            <a:pPr marL="463550" lvl="1" indent="-285750">
              <a:buFont typeface="Arial" charset="0"/>
              <a:buChar char="•"/>
            </a:pPr>
            <a:r>
              <a:rPr lang="en-US" dirty="0" smtClean="0"/>
              <a:t>Builder Pattern</a:t>
            </a:r>
          </a:p>
          <a:p>
            <a:pPr lvl="1" indent="0">
              <a:buNone/>
            </a:pPr>
            <a:endParaRPr lang="en-US" dirty="0"/>
          </a:p>
          <a:p>
            <a:pPr lvl="1" indent="0">
              <a:buNone/>
            </a:pPr>
            <a:endParaRPr lang="en-US" dirty="0" smtClean="0"/>
          </a:p>
          <a:p>
            <a:pPr lvl="1" indent="0">
              <a:buNone/>
            </a:pPr>
            <a:endParaRPr lang="en-US" dirty="0" smtClean="0"/>
          </a:p>
          <a:p>
            <a:pPr marL="285750" indent="-285750">
              <a:buFont typeface="Arial" charset="0"/>
              <a:buChar char="•"/>
            </a:pPr>
            <a:r>
              <a:rPr lang="en-US" dirty="0" smtClean="0"/>
              <a:t>Benefits</a:t>
            </a:r>
            <a:endParaRPr lang="en-US" dirty="0"/>
          </a:p>
          <a:p>
            <a:pPr marL="463550" lvl="1" indent="-285750">
              <a:buFont typeface="Arial" charset="0"/>
              <a:buChar char="•"/>
            </a:pPr>
            <a:r>
              <a:rPr lang="en-US" dirty="0"/>
              <a:t>Separate the construction of a complex object from its representation so that the same construction process can create different representations.</a:t>
            </a:r>
          </a:p>
          <a:p>
            <a:pPr marL="463550" lvl="1" indent="-285750">
              <a:buFont typeface="Arial" charset="0"/>
              <a:buChar char="•"/>
            </a:pPr>
            <a:r>
              <a:rPr lang="en-US" dirty="0"/>
              <a:t>Expressive and fluent </a:t>
            </a:r>
            <a:r>
              <a:rPr lang="en-US" dirty="0" smtClean="0"/>
              <a:t>interface</a:t>
            </a:r>
          </a:p>
          <a:p>
            <a:pPr marL="285750" indent="-285750">
              <a:buFont typeface="Arial" charset="0"/>
              <a:buChar char="•"/>
            </a:pPr>
            <a:r>
              <a:rPr lang="en-US" dirty="0" smtClean="0"/>
              <a:t>Notes:</a:t>
            </a:r>
          </a:p>
          <a:p>
            <a:pPr marL="463550" lvl="1" indent="-285750">
              <a:buFont typeface="Arial" charset="0"/>
              <a:buChar char="•"/>
            </a:pPr>
            <a:r>
              <a:rPr lang="en-US" dirty="0" smtClean="0"/>
              <a:t>Often used with a factory</a:t>
            </a:r>
            <a:endParaRPr lang="en-US" dirty="0"/>
          </a:p>
          <a:p>
            <a:pPr marL="285750" indent="-285750">
              <a:buFont typeface="Arial" charset="0"/>
              <a:buChar char="•"/>
            </a:pPr>
            <a:endParaRPr lang="en-US" dirty="0" smtClean="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3996" y="1203318"/>
            <a:ext cx="5692262" cy="1584705"/>
          </a:xfrm>
          <a:prstGeom prst="rect">
            <a:avLst/>
          </a:prstGeom>
        </p:spPr>
      </p:pic>
    </p:spTree>
    <p:extLst>
      <p:ext uri="{BB962C8B-B14F-4D97-AF65-F5344CB8AC3E}">
        <p14:creationId xmlns:p14="http://schemas.microsoft.com/office/powerpoint/2010/main" val="2062046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Builder – Hamburger example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15</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endParaRPr lang="en-US" dirty="0" smtClean="0"/>
          </a:p>
        </p:txBody>
      </p:sp>
    </p:spTree>
    <p:extLst>
      <p:ext uri="{BB962C8B-B14F-4D97-AF65-F5344CB8AC3E}">
        <p14:creationId xmlns:p14="http://schemas.microsoft.com/office/powerpoint/2010/main" val="4021418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1128713"/>
            <a:ext cx="8639910" cy="1465772"/>
          </a:xfrm>
        </p:spPr>
        <p:txBody>
          <a:bodyPr>
            <a:normAutofit/>
          </a:bodyPr>
          <a:lstStyle/>
          <a:p>
            <a:pPr marL="285750" indent="-285750">
              <a:buFont typeface="Arial" charset="0"/>
              <a:buChar char="•"/>
            </a:pPr>
            <a:r>
              <a:rPr lang="en-US" dirty="0" smtClean="0"/>
              <a:t>What You want to do</a:t>
            </a:r>
          </a:p>
          <a:p>
            <a:pPr marL="463550" lvl="1" indent="-285750">
              <a:buFont typeface="Arial" charset="0"/>
              <a:buChar char="•"/>
            </a:pPr>
            <a:r>
              <a:rPr lang="en-US" dirty="0" smtClean="0"/>
              <a:t>Create multiple objects with mostly the same data.</a:t>
            </a:r>
          </a:p>
          <a:p>
            <a:pPr marL="463550" lvl="1" indent="-285750">
              <a:buFont typeface="Arial" charset="0"/>
              <a:buChar char="•"/>
            </a:pPr>
            <a:r>
              <a:rPr lang="en-US" dirty="0" smtClean="0"/>
              <a:t>Create objects which have a potentially expensive initialization overhead.</a:t>
            </a:r>
          </a:p>
        </p:txBody>
      </p:sp>
      <p:sp>
        <p:nvSpPr>
          <p:cNvPr id="3" name="Title 2"/>
          <p:cNvSpPr>
            <a:spLocks noGrp="1"/>
          </p:cNvSpPr>
          <p:nvPr>
            <p:ph type="title"/>
          </p:nvPr>
        </p:nvSpPr>
        <p:spPr/>
        <p:txBody>
          <a:bodyPr/>
          <a:lstStyle/>
          <a:p>
            <a:r>
              <a:rPr lang="en-US" dirty="0" smtClean="0"/>
              <a:t>Prototype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16</a:t>
            </a:fld>
            <a:endParaRPr lang="en-GB" dirty="0"/>
          </a:p>
        </p:txBody>
      </p:sp>
      <p:sp>
        <p:nvSpPr>
          <p:cNvPr id="9" name="Content Placeholder 1"/>
          <p:cNvSpPr txBox="1">
            <a:spLocks/>
          </p:cNvSpPr>
          <p:nvPr/>
        </p:nvSpPr>
        <p:spPr>
          <a:xfrm>
            <a:off x="267629" y="2594485"/>
            <a:ext cx="2051365" cy="2552985"/>
          </a:xfrm>
          <a:prstGeom prst="rect">
            <a:avLst/>
          </a:prstGeom>
        </p:spPr>
        <p:txBody>
          <a:bodyPr vert="horz" lIns="91440" tIns="45720" rIns="91440" bIns="45720" rtlCol="0">
            <a:normAutofit/>
          </a:bodyPr>
          <a:lstStyle>
            <a:lvl1pPr marL="0" indent="0" algn="l" defTabSz="685800" rtl="0" eaLnBrk="1" latinLnBrk="0" hangingPunct="1">
              <a:lnSpc>
                <a:spcPts val="1700"/>
              </a:lnSpc>
              <a:spcBef>
                <a:spcPts val="2400"/>
              </a:spcBef>
              <a:buFont typeface="Arial" panose="020B0604020202020204" pitchFamily="34" charset="0"/>
              <a:buNone/>
              <a:defRPr sz="1600" b="0" kern="1200" spc="-60" baseline="0">
                <a:solidFill>
                  <a:schemeClr val="tx1"/>
                </a:solidFill>
                <a:latin typeface="+mn-lt"/>
                <a:ea typeface="+mn-ea"/>
                <a:cs typeface="+mn-cs"/>
              </a:defRPr>
            </a:lvl1pPr>
            <a:lvl2pPr marL="177800" indent="-171450" algn="l" defTabSz="685800" rtl="0" eaLnBrk="1" latinLnBrk="0" hangingPunct="1">
              <a:lnSpc>
                <a:spcPct val="100000"/>
              </a:lnSpc>
              <a:spcBef>
                <a:spcPts val="600"/>
              </a:spcBef>
              <a:buFont typeface="Arial" panose="020B0604020202020204" pitchFamily="34" charset="0"/>
              <a:buChar char="•"/>
              <a:defRPr sz="1600" kern="0" spc="-60" baseline="0">
                <a:solidFill>
                  <a:schemeClr val="tx1"/>
                </a:solidFill>
                <a:latin typeface="+mn-lt"/>
                <a:ea typeface="+mn-ea"/>
                <a:cs typeface="+mn-cs"/>
              </a:defRPr>
            </a:lvl2pPr>
            <a:lvl3pPr marL="357188" indent="-17780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3pPr>
            <a:lvl4pPr marL="534988" indent="-17145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4pPr>
            <a:lvl5pPr marL="720725" indent="-17145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charset="0"/>
              <a:buChar char="•"/>
            </a:pPr>
            <a:r>
              <a:rPr lang="en-US" dirty="0" smtClean="0"/>
              <a:t>Wrong approach</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528" y="3013413"/>
            <a:ext cx="5015305" cy="106623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28" y="4325834"/>
            <a:ext cx="6788167" cy="575449"/>
          </a:xfrm>
          <a:prstGeom prst="rect">
            <a:avLst/>
          </a:prstGeom>
        </p:spPr>
      </p:pic>
    </p:spTree>
    <p:extLst>
      <p:ext uri="{BB962C8B-B14F-4D97-AF65-F5344CB8AC3E}">
        <p14:creationId xmlns:p14="http://schemas.microsoft.com/office/powerpoint/2010/main" val="18479309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Prototype</a:t>
            </a:r>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17</a:t>
            </a:fld>
            <a:endParaRPr lang="en-GB" dirty="0"/>
          </a:p>
        </p:txBody>
      </p:sp>
      <p:sp>
        <p:nvSpPr>
          <p:cNvPr id="9" name="Content Placeholder 8"/>
          <p:cNvSpPr>
            <a:spLocks noGrp="1"/>
          </p:cNvSpPr>
          <p:nvPr>
            <p:ph idx="1"/>
          </p:nvPr>
        </p:nvSpPr>
        <p:spPr>
          <a:xfrm>
            <a:off x="252761" y="3814245"/>
            <a:ext cx="8547546" cy="1440880"/>
          </a:xfrm>
        </p:spPr>
        <p:txBody>
          <a:bodyPr>
            <a:normAutofit/>
          </a:bodyPr>
          <a:lstStyle/>
          <a:p>
            <a:pPr marL="463550" lvl="1" indent="-285750">
              <a:buFont typeface="Arial" charset="0"/>
              <a:buChar char="•"/>
            </a:pPr>
            <a:r>
              <a:rPr lang="en-US" dirty="0" smtClean="0"/>
              <a:t>Benefit</a:t>
            </a:r>
          </a:p>
          <a:p>
            <a:pPr marL="642938" lvl="2" indent="-285750">
              <a:buFont typeface="Arial" charset="0"/>
              <a:buChar char="•"/>
            </a:pPr>
            <a:r>
              <a:rPr lang="en-US" dirty="0" smtClean="0"/>
              <a:t>It eliminates the overhead of initializing an object</a:t>
            </a:r>
          </a:p>
          <a:p>
            <a:pPr marL="642938" lvl="2" indent="-285750">
              <a:buFont typeface="Arial" charset="0"/>
              <a:buChar char="•"/>
            </a:pPr>
            <a:r>
              <a:rPr lang="en-US" dirty="0" smtClean="0"/>
              <a:t>It simplifies and optimize the use case where multiple objects of the same type will have mostly the same data</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618" y="1026194"/>
            <a:ext cx="5068322" cy="1817259"/>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918" y="2955248"/>
            <a:ext cx="6050045" cy="764098"/>
          </a:xfrm>
          <a:prstGeom prst="rect">
            <a:avLst/>
          </a:prstGeom>
        </p:spPr>
      </p:pic>
    </p:spTree>
    <p:extLst>
      <p:ext uri="{BB962C8B-B14F-4D97-AF65-F5344CB8AC3E}">
        <p14:creationId xmlns:p14="http://schemas.microsoft.com/office/powerpoint/2010/main" val="12665367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Prototype – Network Interfaces example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18</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endParaRPr lang="en-US" dirty="0" smtClean="0"/>
          </a:p>
        </p:txBody>
      </p:sp>
    </p:spTree>
    <p:extLst>
      <p:ext uri="{BB962C8B-B14F-4D97-AF65-F5344CB8AC3E}">
        <p14:creationId xmlns:p14="http://schemas.microsoft.com/office/powerpoint/2010/main" val="8253154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889594253"/>
              </p:ext>
            </p:extLst>
          </p:nvPr>
        </p:nvGraphicFramePr>
        <p:xfrm>
          <a:off x="354421" y="1021553"/>
          <a:ext cx="8172543" cy="4353661"/>
        </p:xfrm>
        <a:graphic>
          <a:graphicData uri="http://schemas.openxmlformats.org/drawingml/2006/table">
            <a:tbl>
              <a:tblPr firstRow="1" bandRow="1">
                <a:tableStyleId>{72833802-FEF1-4C79-8D5D-14CF1EAF98D9}</a:tableStyleId>
              </a:tblPr>
              <a:tblGrid>
                <a:gridCol w="2724181"/>
                <a:gridCol w="2724181"/>
                <a:gridCol w="2724181"/>
              </a:tblGrid>
              <a:tr h="334897">
                <a:tc>
                  <a:txBody>
                    <a:bodyPr/>
                    <a:lstStyle/>
                    <a:p>
                      <a:pPr algn="ctr"/>
                      <a:r>
                        <a:rPr lang="en-US" dirty="0" smtClean="0"/>
                        <a:t>Creational</a:t>
                      </a: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7620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C00000"/>
                    </a:solidFill>
                  </a:tcPr>
                </a:tc>
                <a:tc>
                  <a:txBody>
                    <a:bodyPr/>
                    <a:lstStyle/>
                    <a:p>
                      <a:pPr algn="ctr"/>
                      <a:r>
                        <a:rPr lang="en-US" dirty="0" smtClean="0"/>
                        <a:t>Structural</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76200" cap="flat" cmpd="sng" algn="ctr">
                      <a:solidFill>
                        <a:srgbClr val="C00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C00000"/>
                    </a:solidFill>
                  </a:tcPr>
                </a:tc>
                <a:tc>
                  <a:txBody>
                    <a:bodyPr/>
                    <a:lstStyle/>
                    <a:p>
                      <a:pPr algn="ctr"/>
                      <a:r>
                        <a:rPr lang="en-US" dirty="0" smtClean="0"/>
                        <a:t>Behavioral</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C00000"/>
                    </a:solidFill>
                  </a:tcPr>
                </a:tc>
              </a:tr>
              <a:tr h="334897">
                <a:tc>
                  <a:txBody>
                    <a:bodyPr/>
                    <a:lstStyle/>
                    <a:p>
                      <a:pPr algn="ctr"/>
                      <a:r>
                        <a:rPr lang="en-US" dirty="0" smtClean="0"/>
                        <a:t>Factory</a:t>
                      </a: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Adapter</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Template</a:t>
                      </a:r>
                      <a:r>
                        <a:rPr lang="en-US" baseline="0" dirty="0" smtClean="0"/>
                        <a:t> Method</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Factory Method</a:t>
                      </a: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Bridge</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Command</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Singleton</a:t>
                      </a: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Composite</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Mediator</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Builder</a:t>
                      </a: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Decorator</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Observer</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Prototype</a:t>
                      </a: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Proxy</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Interpreter</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Facade</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Chain of Responsibility</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Flyweight</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Strategy</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Memento</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State</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Iterator</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Visitor</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762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762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bl>
          </a:graphicData>
        </a:graphic>
      </p:graphicFrame>
      <p:sp>
        <p:nvSpPr>
          <p:cNvPr id="3" name="Title 2"/>
          <p:cNvSpPr>
            <a:spLocks noGrp="1"/>
          </p:cNvSpPr>
          <p:nvPr>
            <p:ph type="title"/>
          </p:nvPr>
        </p:nvSpPr>
        <p:spPr/>
        <p:txBody>
          <a:bodyPr/>
          <a:lstStyle/>
          <a:p>
            <a:r>
              <a:rPr lang="en-US" dirty="0" smtClean="0"/>
              <a:t>Structural Design Patterns</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19</a:t>
            </a:fld>
            <a:endParaRPr lang="en-GB" dirty="0"/>
          </a:p>
        </p:txBody>
      </p:sp>
    </p:spTree>
    <p:extLst>
      <p:ext uri="{BB962C8B-B14F-4D97-AF65-F5344CB8AC3E}">
        <p14:creationId xmlns:p14="http://schemas.microsoft.com/office/powerpoint/2010/main" val="20272255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285750" indent="-285750">
              <a:buFont typeface="Arial" charset="0"/>
              <a:buChar char="•"/>
            </a:pPr>
            <a:r>
              <a:rPr lang="en-US" dirty="0" smtClean="0"/>
              <a:t>Everybody talks about design patterns as a complicated thing, but they are only usually explained in a complicated way</a:t>
            </a:r>
          </a:p>
          <a:p>
            <a:pPr marL="285750" indent="-285750">
              <a:buFont typeface="Arial" charset="0"/>
              <a:buChar char="•"/>
            </a:pPr>
            <a:r>
              <a:rPr lang="en-US" dirty="0" smtClean="0"/>
              <a:t>Give a sort of photographic memories to simply understand which pattern to use when, explaining the patterns in the following 3 steps.</a:t>
            </a:r>
          </a:p>
          <a:p>
            <a:pPr marL="463550" lvl="1" indent="-285750">
              <a:buFont typeface="Arial" charset="0"/>
              <a:buChar char="•"/>
            </a:pPr>
            <a:r>
              <a:rPr lang="en-US" dirty="0" smtClean="0"/>
              <a:t>What you want to do</a:t>
            </a:r>
          </a:p>
          <a:p>
            <a:pPr marL="463550" lvl="1" indent="-285750">
              <a:buFont typeface="Arial" charset="0"/>
              <a:buChar char="•"/>
            </a:pPr>
            <a:r>
              <a:rPr lang="en-US" dirty="0" smtClean="0"/>
              <a:t>Wrong approach</a:t>
            </a:r>
          </a:p>
          <a:p>
            <a:pPr marL="463550" lvl="1" indent="-285750">
              <a:buFont typeface="Arial" charset="0"/>
              <a:buChar char="•"/>
            </a:pPr>
            <a:r>
              <a:rPr lang="en-US" dirty="0" smtClean="0"/>
              <a:t>Design pattern approach</a:t>
            </a:r>
          </a:p>
          <a:p>
            <a:pPr marL="285750" indent="-285750">
              <a:buFont typeface="Arial" charset="0"/>
              <a:buChar char="•"/>
            </a:pPr>
            <a:r>
              <a:rPr lang="en-US" dirty="0" smtClean="0"/>
              <a:t>Because giving presentation is a good way of learning things</a:t>
            </a:r>
          </a:p>
        </p:txBody>
      </p:sp>
      <p:sp>
        <p:nvSpPr>
          <p:cNvPr id="3" name="Title 2"/>
          <p:cNvSpPr>
            <a:spLocks noGrp="1"/>
          </p:cNvSpPr>
          <p:nvPr>
            <p:ph type="title"/>
          </p:nvPr>
        </p:nvSpPr>
        <p:spPr/>
        <p:txBody>
          <a:bodyPr/>
          <a:lstStyle/>
          <a:p>
            <a:r>
              <a:rPr lang="en-US" dirty="0" smtClean="0"/>
              <a:t>Why</a:t>
            </a:r>
            <a:endParaRPr lang="en-US" dirty="0"/>
          </a:p>
        </p:txBody>
      </p:sp>
      <p:sp>
        <p:nvSpPr>
          <p:cNvPr id="4" name="Footer Placeholder 3"/>
          <p:cNvSpPr>
            <a:spLocks noGrp="1"/>
          </p:cNvSpPr>
          <p:nvPr>
            <p:ph type="ftr" sz="quarter" idx="10"/>
          </p:nvPr>
        </p:nvSpPr>
        <p:spPr>
          <a:xfrm>
            <a:off x="252761" y="5350024"/>
            <a:ext cx="8105094" cy="215310"/>
          </a:xfrm>
        </p:spPr>
        <p:txBody>
          <a:bodyPr/>
          <a:lstStyle/>
          <a:p>
            <a:r>
              <a:rPr lang="en-GB" dirty="0"/>
              <a:t>https://</a:t>
            </a:r>
            <a:r>
              <a:rPr lang="en-GB" dirty="0" err="1" smtClean="0"/>
              <a:t>github.com</a:t>
            </a:r>
            <a:r>
              <a:rPr lang="en-GB" dirty="0" smtClean="0"/>
              <a:t>/</a:t>
            </a:r>
            <a:r>
              <a:rPr lang="en-GB" dirty="0" err="1" smtClean="0"/>
              <a:t>patriziomunzi</a:t>
            </a:r>
            <a:r>
              <a:rPr lang="en-GB" dirty="0" smtClean="0"/>
              <a:t>/</a:t>
            </a:r>
            <a:r>
              <a:rPr lang="en-GB" dirty="0" err="1" smtClean="0"/>
              <a:t>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a:t>
            </a:fld>
            <a:endParaRPr lang="en-GB" dirty="0"/>
          </a:p>
        </p:txBody>
      </p:sp>
    </p:spTree>
    <p:extLst>
      <p:ext uri="{BB962C8B-B14F-4D97-AF65-F5344CB8AC3E}">
        <p14:creationId xmlns:p14="http://schemas.microsoft.com/office/powerpoint/2010/main" val="14122890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85750" indent="-285750">
              <a:buFont typeface="Arial" charset="0"/>
              <a:buChar char="•"/>
            </a:pPr>
            <a:r>
              <a:rPr lang="en-US" dirty="0"/>
              <a:t>What You want to do</a:t>
            </a:r>
          </a:p>
          <a:p>
            <a:pPr marL="463550" lvl="1" indent="-285750">
              <a:buFont typeface="Arial" charset="0"/>
              <a:buChar char="•"/>
            </a:pPr>
            <a:r>
              <a:rPr lang="en-US" dirty="0"/>
              <a:t>An "off the shelf" component offers compelling functionality that you would like to reuse, but its "view of the world" is not compatible with the philosophy and architecture of the system currently being developed</a:t>
            </a:r>
            <a:r>
              <a:rPr lang="en-US" dirty="0" smtClean="0"/>
              <a:t>.</a:t>
            </a:r>
          </a:p>
          <a:p>
            <a:pPr marL="285750" indent="-285750">
              <a:buFont typeface="Arial" charset="0"/>
              <a:buChar char="•"/>
            </a:pPr>
            <a:r>
              <a:rPr lang="en-US" dirty="0"/>
              <a:t>Wrong </a:t>
            </a:r>
            <a:r>
              <a:rPr lang="en-US" dirty="0" smtClean="0"/>
              <a:t>approach</a:t>
            </a:r>
            <a:endParaRPr lang="en-US" dirty="0"/>
          </a:p>
        </p:txBody>
      </p:sp>
      <p:sp>
        <p:nvSpPr>
          <p:cNvPr id="3" name="Title 2"/>
          <p:cNvSpPr>
            <a:spLocks noGrp="1"/>
          </p:cNvSpPr>
          <p:nvPr>
            <p:ph type="title"/>
          </p:nvPr>
        </p:nvSpPr>
        <p:spPr/>
        <p:txBody>
          <a:bodyPr/>
          <a:lstStyle/>
          <a:p>
            <a:r>
              <a:rPr lang="en-US" dirty="0" smtClean="0"/>
              <a:t>Adapter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20</a:t>
            </a:fld>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7441" y="3983066"/>
            <a:ext cx="6884072" cy="135205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988" y="2892240"/>
            <a:ext cx="8284525" cy="999062"/>
          </a:xfrm>
          <a:prstGeom prst="rect">
            <a:avLst/>
          </a:prstGeom>
        </p:spPr>
      </p:pic>
    </p:spTree>
    <p:extLst>
      <p:ext uri="{BB962C8B-B14F-4D97-AF65-F5344CB8AC3E}">
        <p14:creationId xmlns:p14="http://schemas.microsoft.com/office/powerpoint/2010/main" val="825690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Adapter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21</a:t>
            </a:fld>
            <a:endParaRPr lang="en-GB" dirty="0"/>
          </a:p>
        </p:txBody>
      </p:sp>
      <p:sp>
        <p:nvSpPr>
          <p:cNvPr id="9" name="Content Placeholder 8"/>
          <p:cNvSpPr>
            <a:spLocks noGrp="1"/>
          </p:cNvSpPr>
          <p:nvPr>
            <p:ph idx="1"/>
          </p:nvPr>
        </p:nvSpPr>
        <p:spPr>
          <a:xfrm>
            <a:off x="252761" y="3861181"/>
            <a:ext cx="8547546" cy="1488254"/>
          </a:xfrm>
        </p:spPr>
        <p:txBody>
          <a:bodyPr>
            <a:normAutofit/>
          </a:bodyPr>
          <a:lstStyle/>
          <a:p>
            <a:pPr marL="463550" lvl="1" indent="-285750">
              <a:buFont typeface="Arial" charset="0"/>
              <a:buChar char="•"/>
            </a:pPr>
            <a:r>
              <a:rPr lang="en-US" dirty="0" smtClean="0"/>
              <a:t>Benefit</a:t>
            </a:r>
          </a:p>
          <a:p>
            <a:pPr marL="642938" lvl="2" indent="-285750">
              <a:buFont typeface="Arial" charset="0"/>
              <a:buChar char="•"/>
            </a:pPr>
            <a:r>
              <a:rPr lang="en-US" dirty="0" smtClean="0"/>
              <a:t>Convert </a:t>
            </a:r>
            <a:r>
              <a:rPr lang="en-US" dirty="0"/>
              <a:t>the interface of a class into another interface clients expect. Adapter lets classes work together that couldn't otherwise because of incompatible interfaces.</a:t>
            </a:r>
          </a:p>
          <a:p>
            <a:pPr marL="642938" lvl="2" indent="-285750">
              <a:buFont typeface="Arial" charset="0"/>
              <a:buChar char="•"/>
            </a:pPr>
            <a:r>
              <a:rPr lang="en-US" dirty="0" smtClean="0"/>
              <a:t>The </a:t>
            </a:r>
            <a:r>
              <a:rPr lang="en-US" dirty="0"/>
              <a:t>Adapter's "extra level of indirection" takes care of mapping a user-friendly common interface to legacy-specific peculiar interfaces.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299" y="1034733"/>
            <a:ext cx="6220988" cy="142344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208" y="2296955"/>
            <a:ext cx="4577099" cy="1655061"/>
          </a:xfrm>
          <a:prstGeom prst="rect">
            <a:avLst/>
          </a:prstGeom>
          <a:ln w="12700">
            <a:solidFill>
              <a:schemeClr val="tx2"/>
            </a:solidFill>
          </a:ln>
        </p:spPr>
      </p:pic>
    </p:spTree>
    <p:extLst>
      <p:ext uri="{BB962C8B-B14F-4D97-AF65-F5344CB8AC3E}">
        <p14:creationId xmlns:p14="http://schemas.microsoft.com/office/powerpoint/2010/main" val="6955256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Adapter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22</a:t>
            </a:fld>
            <a:endParaRPr lang="en-GB" dirty="0"/>
          </a:p>
        </p:txBody>
      </p:sp>
      <p:pic>
        <p:nvPicPr>
          <p:cNvPr id="7" name="Picture 6"/>
          <p:cNvPicPr>
            <a:picLocks noChangeAspect="1"/>
          </p:cNvPicPr>
          <p:nvPr/>
        </p:nvPicPr>
        <p:blipFill>
          <a:blip r:embed="rId2"/>
          <a:stretch>
            <a:fillRect/>
          </a:stretch>
        </p:blipFill>
        <p:spPr>
          <a:xfrm>
            <a:off x="778862" y="1175406"/>
            <a:ext cx="7593709" cy="3913022"/>
          </a:xfrm>
          <a:prstGeom prst="rect">
            <a:avLst/>
          </a:prstGeom>
        </p:spPr>
      </p:pic>
    </p:spTree>
    <p:extLst>
      <p:ext uri="{BB962C8B-B14F-4D97-AF65-F5344CB8AC3E}">
        <p14:creationId xmlns:p14="http://schemas.microsoft.com/office/powerpoint/2010/main" val="12909216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1128713"/>
            <a:ext cx="8625042" cy="1520219"/>
          </a:xfrm>
        </p:spPr>
        <p:txBody>
          <a:bodyPr/>
          <a:lstStyle/>
          <a:p>
            <a:pPr marL="285750" indent="-285750">
              <a:buFont typeface="Arial" charset="0"/>
              <a:buChar char="•"/>
            </a:pPr>
            <a:r>
              <a:rPr lang="en-US" dirty="0"/>
              <a:t>What You want to do</a:t>
            </a:r>
          </a:p>
          <a:p>
            <a:pPr marL="463550" lvl="1" indent="-285750">
              <a:buFont typeface="Arial" charset="0"/>
              <a:buChar char="•"/>
            </a:pPr>
            <a:r>
              <a:rPr lang="en-US" dirty="0" smtClean="0"/>
              <a:t>Provide a class implementation that works on different platforms</a:t>
            </a:r>
          </a:p>
          <a:p>
            <a:pPr marL="285750" indent="-285750">
              <a:buFont typeface="Arial" charset="0"/>
              <a:buChar char="•"/>
            </a:pPr>
            <a:r>
              <a:rPr lang="en-US" dirty="0"/>
              <a:t>Wrong </a:t>
            </a:r>
            <a:r>
              <a:rPr lang="en-US" dirty="0" smtClean="0"/>
              <a:t>approach</a:t>
            </a:r>
          </a:p>
          <a:p>
            <a:pPr marL="463550" lvl="1" indent="-285750">
              <a:buFont typeface="Arial" charset="0"/>
              <a:buChar char="•"/>
            </a:pPr>
            <a:r>
              <a:rPr lang="en-US" dirty="0" smtClean="0"/>
              <a:t>Implement a different class for each supported platform</a:t>
            </a:r>
            <a:endParaRPr lang="en-US" dirty="0"/>
          </a:p>
        </p:txBody>
      </p:sp>
      <p:sp>
        <p:nvSpPr>
          <p:cNvPr id="3" name="Title 2"/>
          <p:cNvSpPr>
            <a:spLocks noGrp="1"/>
          </p:cNvSpPr>
          <p:nvPr>
            <p:ph type="title"/>
          </p:nvPr>
        </p:nvSpPr>
        <p:spPr/>
        <p:txBody>
          <a:bodyPr/>
          <a:lstStyle/>
          <a:p>
            <a:r>
              <a:rPr lang="en-US" dirty="0" smtClean="0"/>
              <a:t>Bridge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23</a:t>
            </a:fld>
            <a:endParaRPr lang="en-GB"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98" y="2720557"/>
            <a:ext cx="3564310" cy="127862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341" y="4045620"/>
            <a:ext cx="3810805" cy="119233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0850" y="2686587"/>
            <a:ext cx="3987800" cy="12827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0850" y="4023401"/>
            <a:ext cx="3962400" cy="1270000"/>
          </a:xfrm>
          <a:prstGeom prst="rect">
            <a:avLst/>
          </a:prstGeom>
        </p:spPr>
      </p:pic>
    </p:spTree>
    <p:extLst>
      <p:ext uri="{BB962C8B-B14F-4D97-AF65-F5344CB8AC3E}">
        <p14:creationId xmlns:p14="http://schemas.microsoft.com/office/powerpoint/2010/main" val="1244922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1128713"/>
            <a:ext cx="8625042" cy="1520219"/>
          </a:xfrm>
        </p:spPr>
        <p:txBody>
          <a:bodyPr/>
          <a:lstStyle/>
          <a:p>
            <a:pPr marL="285750" indent="-285750">
              <a:buFont typeface="Arial" charset="0"/>
              <a:buChar char="•"/>
            </a:pPr>
            <a:r>
              <a:rPr lang="en-US" dirty="0" smtClean="0"/>
              <a:t>Right Approach</a:t>
            </a:r>
            <a:endParaRPr lang="en-US" dirty="0"/>
          </a:p>
          <a:p>
            <a:pPr marL="463550" lvl="1" indent="-285750">
              <a:buFont typeface="Arial" charset="0"/>
              <a:buChar char="•"/>
            </a:pPr>
            <a:r>
              <a:rPr lang="en-US" dirty="0" smtClean="0"/>
              <a:t>Decouple the abstraction </a:t>
            </a:r>
            <a:r>
              <a:rPr lang="en-US" dirty="0"/>
              <a:t>from its implementation so that the two can vary </a:t>
            </a:r>
            <a:r>
              <a:rPr lang="en-US" dirty="0" smtClean="0"/>
              <a:t>independently</a:t>
            </a:r>
          </a:p>
          <a:p>
            <a:pPr marL="463550" lvl="1" indent="-285750">
              <a:buFont typeface="Arial" charset="0"/>
              <a:buChar char="•"/>
            </a:pPr>
            <a:r>
              <a:rPr lang="en-US" dirty="0"/>
              <a:t>Create the abstraction base class that "has a" platform object and delegates the platform-oriented functionality to it</a:t>
            </a:r>
            <a:r>
              <a:rPr lang="en-US" dirty="0" smtClean="0"/>
              <a:t>.</a:t>
            </a:r>
          </a:p>
          <a:p>
            <a:pPr marL="463550" lvl="1" indent="-285750">
              <a:buFont typeface="Arial" charset="0"/>
              <a:buChar char="•"/>
            </a:pPr>
            <a:r>
              <a:rPr lang="en-US" dirty="0" smtClean="0"/>
              <a:t>Define </a:t>
            </a:r>
            <a:r>
              <a:rPr lang="en-US" dirty="0"/>
              <a:t>specializations of the abstraction class if desired.</a:t>
            </a:r>
            <a:endParaRPr lang="en-US" dirty="0"/>
          </a:p>
        </p:txBody>
      </p:sp>
      <p:sp>
        <p:nvSpPr>
          <p:cNvPr id="3" name="Title 2"/>
          <p:cNvSpPr>
            <a:spLocks noGrp="1"/>
          </p:cNvSpPr>
          <p:nvPr>
            <p:ph type="title"/>
          </p:nvPr>
        </p:nvSpPr>
        <p:spPr/>
        <p:txBody>
          <a:bodyPr/>
          <a:lstStyle/>
          <a:p>
            <a:r>
              <a:rPr lang="en-US" dirty="0" smtClean="0"/>
              <a:t>Bridge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24</a:t>
            </a:fld>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7282" y="4096426"/>
            <a:ext cx="4807998" cy="115635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1923" y="2811409"/>
            <a:ext cx="6018717" cy="1187773"/>
          </a:xfrm>
          <a:prstGeom prst="rect">
            <a:avLst/>
          </a:prstGeom>
        </p:spPr>
      </p:pic>
    </p:spTree>
    <p:extLst>
      <p:ext uri="{BB962C8B-B14F-4D97-AF65-F5344CB8AC3E}">
        <p14:creationId xmlns:p14="http://schemas.microsoft.com/office/powerpoint/2010/main" val="1534436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Bridge – Drawing API example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25</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endParaRPr lang="en-US" dirty="0" smtClean="0"/>
          </a:p>
        </p:txBody>
      </p:sp>
    </p:spTree>
    <p:extLst>
      <p:ext uri="{BB962C8B-B14F-4D97-AF65-F5344CB8AC3E}">
        <p14:creationId xmlns:p14="http://schemas.microsoft.com/office/powerpoint/2010/main" val="17841761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638969" y="1128713"/>
            <a:ext cx="7864474" cy="3932237"/>
          </a:xfrm>
          <a:prstGeom prst="rect">
            <a:avLst/>
          </a:prstGeom>
        </p:spPr>
      </p:pic>
      <p:sp>
        <p:nvSpPr>
          <p:cNvPr id="3" name="Title 2"/>
          <p:cNvSpPr>
            <a:spLocks noGrp="1"/>
          </p:cNvSpPr>
          <p:nvPr>
            <p:ph type="title"/>
          </p:nvPr>
        </p:nvSpPr>
        <p:spPr/>
        <p:txBody>
          <a:bodyPr/>
          <a:lstStyle/>
          <a:p>
            <a:r>
              <a:rPr lang="en-US" dirty="0" smtClean="0"/>
              <a:t>Bridge - UML</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26</a:t>
            </a:fld>
            <a:endParaRPr lang="en-GB" dirty="0"/>
          </a:p>
        </p:txBody>
      </p:sp>
    </p:spTree>
    <p:extLst>
      <p:ext uri="{BB962C8B-B14F-4D97-AF65-F5344CB8AC3E}">
        <p14:creationId xmlns:p14="http://schemas.microsoft.com/office/powerpoint/2010/main" val="1246269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25042" cy="1687067"/>
          </a:xfrm>
        </p:spPr>
        <p:txBody>
          <a:bodyPr>
            <a:normAutofit lnSpcReduction="10000"/>
          </a:bodyPr>
          <a:lstStyle/>
          <a:p>
            <a:pPr marL="285750" indent="-285750">
              <a:buFont typeface="Arial" charset="0"/>
              <a:buChar char="•"/>
            </a:pPr>
            <a:r>
              <a:rPr lang="en-US" dirty="0"/>
              <a:t>What You want to do</a:t>
            </a:r>
          </a:p>
          <a:p>
            <a:pPr marL="463550" lvl="1" indent="-285750">
              <a:buFont typeface="Arial" charset="0"/>
              <a:buChar char="•"/>
            </a:pPr>
            <a:r>
              <a:rPr lang="en-US" dirty="0"/>
              <a:t>Compose objects into tree structures to represent whole-part hierarchies. </a:t>
            </a:r>
            <a:endParaRPr lang="en-US" dirty="0" smtClean="0"/>
          </a:p>
          <a:p>
            <a:pPr marL="285750" indent="-285750">
              <a:buFont typeface="Arial" charset="0"/>
              <a:buChar char="•"/>
            </a:pPr>
            <a:r>
              <a:rPr lang="en-US" dirty="0" smtClean="0"/>
              <a:t>Wrong approach</a:t>
            </a:r>
          </a:p>
          <a:p>
            <a:pPr marL="463550" lvl="1" indent="-285750">
              <a:buFont typeface="Arial" charset="0"/>
              <a:buChar char="•"/>
            </a:pPr>
            <a:r>
              <a:rPr lang="en-US" dirty="0" smtClean="0"/>
              <a:t>Processing </a:t>
            </a:r>
            <a:r>
              <a:rPr lang="en-US" dirty="0"/>
              <a:t>of a primitive object is handled one way, and processing of a composite object is handled </a:t>
            </a:r>
            <a:r>
              <a:rPr lang="en-US" dirty="0" smtClean="0"/>
              <a:t>differently, querying the </a:t>
            </a:r>
            <a:r>
              <a:rPr lang="en-US" dirty="0"/>
              <a:t>"type" of each object before attempting to process </a:t>
            </a:r>
            <a:r>
              <a:rPr lang="en-US" dirty="0" smtClean="0"/>
              <a:t>it.</a:t>
            </a:r>
            <a:endParaRPr lang="en-US" dirty="0"/>
          </a:p>
        </p:txBody>
      </p:sp>
      <p:sp>
        <p:nvSpPr>
          <p:cNvPr id="3" name="Title 2"/>
          <p:cNvSpPr>
            <a:spLocks noGrp="1"/>
          </p:cNvSpPr>
          <p:nvPr>
            <p:ph type="title"/>
          </p:nvPr>
        </p:nvSpPr>
        <p:spPr/>
        <p:txBody>
          <a:bodyPr/>
          <a:lstStyle/>
          <a:p>
            <a:r>
              <a:rPr lang="en-US" dirty="0" smtClean="0"/>
              <a:t>Composite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27</a:t>
            </a:fld>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9649" y="2751482"/>
            <a:ext cx="4343270" cy="2523092"/>
          </a:xfrm>
          <a:prstGeom prst="rect">
            <a:avLst/>
          </a:prstGeom>
        </p:spPr>
      </p:pic>
    </p:spTree>
    <p:extLst>
      <p:ext uri="{BB962C8B-B14F-4D97-AF65-F5344CB8AC3E}">
        <p14:creationId xmlns:p14="http://schemas.microsoft.com/office/powerpoint/2010/main" val="18243716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25042" cy="1687067"/>
          </a:xfrm>
        </p:spPr>
        <p:txBody>
          <a:bodyPr>
            <a:normAutofit/>
          </a:bodyPr>
          <a:lstStyle/>
          <a:p>
            <a:pPr marL="285750" indent="-285750">
              <a:buFont typeface="Arial" charset="0"/>
              <a:buChar char="•"/>
            </a:pPr>
            <a:r>
              <a:rPr lang="en-US" dirty="0"/>
              <a:t>Right Approach</a:t>
            </a:r>
          </a:p>
          <a:p>
            <a:pPr marL="463550" lvl="1" indent="-285750">
              <a:buFont typeface="Arial" charset="0"/>
              <a:buChar char="•"/>
            </a:pPr>
            <a:r>
              <a:rPr lang="en-US" dirty="0"/>
              <a:t>Define an abstract base class (Component) that specifies the behavior that needs to be exercised uniformly across all primitive and composite objects. Subclass the Primitive and Composite classes off of the Component class</a:t>
            </a:r>
            <a:r>
              <a:rPr lang="en-US" dirty="0" smtClean="0"/>
              <a:t>.</a:t>
            </a:r>
          </a:p>
          <a:p>
            <a:pPr marL="463550" lvl="1" indent="-285750">
              <a:buFont typeface="Arial" charset="0"/>
              <a:buChar char="•"/>
            </a:pPr>
            <a:r>
              <a:rPr lang="en-US" kern="1200" dirty="0"/>
              <a:t>Consider the heuristic, "Containers that contain </a:t>
            </a:r>
            <a:r>
              <a:rPr lang="en-US" kern="1200" dirty="0" err="1"/>
              <a:t>containees</a:t>
            </a:r>
            <a:r>
              <a:rPr lang="en-US" kern="1200" dirty="0"/>
              <a:t>, each of which could be a container." </a:t>
            </a:r>
            <a:endParaRPr lang="en-US" dirty="0"/>
          </a:p>
        </p:txBody>
      </p:sp>
      <p:sp>
        <p:nvSpPr>
          <p:cNvPr id="3" name="Title 2"/>
          <p:cNvSpPr>
            <a:spLocks noGrp="1"/>
          </p:cNvSpPr>
          <p:nvPr>
            <p:ph type="title"/>
          </p:nvPr>
        </p:nvSpPr>
        <p:spPr/>
        <p:txBody>
          <a:bodyPr/>
          <a:lstStyle/>
          <a:p>
            <a:r>
              <a:rPr lang="en-US" dirty="0" smtClean="0"/>
              <a:t>Composite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28</a:t>
            </a:fld>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771" y="4011299"/>
            <a:ext cx="5069330" cy="144608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7771" y="2629485"/>
            <a:ext cx="2771067" cy="12738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649" y="2629485"/>
            <a:ext cx="3009234" cy="2203946"/>
          </a:xfrm>
          <a:prstGeom prst="rect">
            <a:avLst/>
          </a:prstGeom>
        </p:spPr>
      </p:pic>
      <p:pic>
        <p:nvPicPr>
          <p:cNvPr id="10" name="Picture 9"/>
          <p:cNvPicPr>
            <a:picLocks noChangeAspect="1"/>
          </p:cNvPicPr>
          <p:nvPr/>
        </p:nvPicPr>
        <p:blipFill>
          <a:blip r:embed="rId6"/>
          <a:stretch>
            <a:fillRect/>
          </a:stretch>
        </p:blipFill>
        <p:spPr>
          <a:xfrm>
            <a:off x="6519409" y="2629485"/>
            <a:ext cx="2007554" cy="814332"/>
          </a:xfrm>
          <a:prstGeom prst="rect">
            <a:avLst/>
          </a:prstGeom>
        </p:spPr>
      </p:pic>
    </p:spTree>
    <p:extLst>
      <p:ext uri="{BB962C8B-B14F-4D97-AF65-F5344CB8AC3E}">
        <p14:creationId xmlns:p14="http://schemas.microsoft.com/office/powerpoint/2010/main" val="13290031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Composite – Directory files listing example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29</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endParaRPr lang="en-US" dirty="0" smtClean="0"/>
          </a:p>
        </p:txBody>
      </p:sp>
    </p:spTree>
    <p:extLst>
      <p:ext uri="{BB962C8B-B14F-4D97-AF65-F5344CB8AC3E}">
        <p14:creationId xmlns:p14="http://schemas.microsoft.com/office/powerpoint/2010/main" val="18628678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428375120"/>
              </p:ext>
            </p:extLst>
          </p:nvPr>
        </p:nvGraphicFramePr>
        <p:xfrm>
          <a:off x="354421" y="1021553"/>
          <a:ext cx="8172543" cy="4018764"/>
        </p:xfrm>
        <a:graphic>
          <a:graphicData uri="http://schemas.openxmlformats.org/drawingml/2006/table">
            <a:tbl>
              <a:tblPr firstRow="1" bandRow="1">
                <a:tableStyleId>{72833802-FEF1-4C79-8D5D-14CF1EAF98D9}</a:tableStyleId>
              </a:tblPr>
              <a:tblGrid>
                <a:gridCol w="2724181"/>
                <a:gridCol w="2724181"/>
                <a:gridCol w="2724181"/>
              </a:tblGrid>
              <a:tr h="334897">
                <a:tc>
                  <a:txBody>
                    <a:bodyPr/>
                    <a:lstStyle/>
                    <a:p>
                      <a:pPr algn="ctr"/>
                      <a:r>
                        <a:rPr lang="en-US" dirty="0" smtClean="0"/>
                        <a:t>Creational</a:t>
                      </a: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C00000"/>
                    </a:solidFill>
                  </a:tcPr>
                </a:tc>
                <a:tc>
                  <a:txBody>
                    <a:bodyPr/>
                    <a:lstStyle/>
                    <a:p>
                      <a:pPr algn="ctr"/>
                      <a:r>
                        <a:rPr lang="en-US" dirty="0" smtClean="0"/>
                        <a:t>Structural</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C00000"/>
                    </a:solidFill>
                  </a:tcPr>
                </a:tc>
                <a:tc>
                  <a:txBody>
                    <a:bodyPr/>
                    <a:lstStyle/>
                    <a:p>
                      <a:pPr algn="ctr"/>
                      <a:r>
                        <a:rPr lang="en-US" dirty="0" smtClean="0"/>
                        <a:t>Behavioral</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C00000"/>
                    </a:solidFill>
                  </a:tcPr>
                </a:tc>
              </a:tr>
              <a:tr h="334897">
                <a:tc>
                  <a:txBody>
                    <a:bodyPr/>
                    <a:lstStyle/>
                    <a:p>
                      <a:pPr algn="ctr"/>
                      <a:r>
                        <a:rPr lang="en-US" dirty="0" smtClean="0"/>
                        <a:t>Factory</a:t>
                      </a: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Adapter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Template</a:t>
                      </a:r>
                      <a:r>
                        <a:rPr lang="en-US" baseline="0" dirty="0" smtClean="0"/>
                        <a:t> Method</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Factory Method</a:t>
                      </a: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Composite</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Command</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Singleton</a:t>
                      </a: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Decorator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Mediator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Builder</a:t>
                      </a: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Proxy</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Observer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Prototype</a:t>
                      </a: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Facade</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Interpreter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Flyweight</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Chain of Responsibility</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Bridge</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Strategy</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Memento</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State</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Iterator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noFill/>
                      <a:prstDash val="solid"/>
                      <a:miter lim="800000"/>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Visitor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bl>
          </a:graphicData>
        </a:graphic>
      </p:graphicFrame>
      <p:sp>
        <p:nvSpPr>
          <p:cNvPr id="3" name="Title 2"/>
          <p:cNvSpPr>
            <a:spLocks noGrp="1"/>
          </p:cNvSpPr>
          <p:nvPr>
            <p:ph type="title"/>
          </p:nvPr>
        </p:nvSpPr>
        <p:spPr/>
        <p:txBody>
          <a:bodyPr/>
          <a:lstStyle/>
          <a:p>
            <a:r>
              <a:rPr lang="en-US" dirty="0" smtClean="0"/>
              <a:t>Design Patterns Categories</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a:t>
            </a:fld>
            <a:endParaRPr lang="en-GB" dirty="0"/>
          </a:p>
        </p:txBody>
      </p:sp>
    </p:spTree>
    <p:extLst>
      <p:ext uri="{BB962C8B-B14F-4D97-AF65-F5344CB8AC3E}">
        <p14:creationId xmlns:p14="http://schemas.microsoft.com/office/powerpoint/2010/main" val="15168217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2181484" y="1128713"/>
            <a:ext cx="4596388" cy="4059489"/>
          </a:xfrm>
          <a:prstGeom prst="rect">
            <a:avLst/>
          </a:prstGeom>
        </p:spPr>
      </p:pic>
      <p:sp>
        <p:nvSpPr>
          <p:cNvPr id="3" name="Title 2"/>
          <p:cNvSpPr>
            <a:spLocks noGrp="1"/>
          </p:cNvSpPr>
          <p:nvPr>
            <p:ph type="title"/>
          </p:nvPr>
        </p:nvSpPr>
        <p:spPr/>
        <p:txBody>
          <a:bodyPr/>
          <a:lstStyle/>
          <a:p>
            <a:r>
              <a:rPr lang="en-US" dirty="0" smtClean="0"/>
              <a:t>Composite – UML</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30</a:t>
            </a:fld>
            <a:endParaRPr lang="en-GB" dirty="0"/>
          </a:p>
        </p:txBody>
      </p:sp>
    </p:spTree>
    <p:extLst>
      <p:ext uri="{BB962C8B-B14F-4D97-AF65-F5344CB8AC3E}">
        <p14:creationId xmlns:p14="http://schemas.microsoft.com/office/powerpoint/2010/main" val="9012784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25042" cy="1386000"/>
          </a:xfrm>
        </p:spPr>
        <p:txBody>
          <a:bodyPr>
            <a:normAutofit fontScale="92500" lnSpcReduction="20000"/>
          </a:bodyPr>
          <a:lstStyle/>
          <a:p>
            <a:pPr marL="285750" indent="-285750">
              <a:buFont typeface="Arial" charset="0"/>
              <a:buChar char="•"/>
            </a:pPr>
            <a:r>
              <a:rPr lang="en-US" dirty="0"/>
              <a:t>What You want to do</a:t>
            </a:r>
          </a:p>
          <a:p>
            <a:pPr marL="463550" lvl="1" indent="-285750">
              <a:buFont typeface="Arial" charset="0"/>
              <a:buChar char="•"/>
            </a:pPr>
            <a:r>
              <a:rPr lang="en-US" dirty="0"/>
              <a:t>Attach additional responsibilities to an object </a:t>
            </a:r>
            <a:r>
              <a:rPr lang="en-US" dirty="0" smtClean="0"/>
              <a:t>dynamically</a:t>
            </a:r>
          </a:p>
          <a:p>
            <a:pPr marL="285750" indent="-285750">
              <a:buFont typeface="Arial" charset="0"/>
              <a:buChar char="•"/>
            </a:pPr>
            <a:r>
              <a:rPr lang="en-US" dirty="0" smtClean="0"/>
              <a:t>Wrong approach</a:t>
            </a:r>
          </a:p>
          <a:p>
            <a:pPr marL="463550" lvl="1" indent="-285750">
              <a:buFont typeface="Arial" charset="0"/>
              <a:buChar char="•"/>
            </a:pPr>
            <a:r>
              <a:rPr lang="en-US" dirty="0" smtClean="0"/>
              <a:t>Define multiple subclasses for extending functionalities</a:t>
            </a:r>
          </a:p>
        </p:txBody>
      </p:sp>
      <p:sp>
        <p:nvSpPr>
          <p:cNvPr id="3" name="Title 2"/>
          <p:cNvSpPr>
            <a:spLocks noGrp="1"/>
          </p:cNvSpPr>
          <p:nvPr>
            <p:ph type="title"/>
          </p:nvPr>
        </p:nvSpPr>
        <p:spPr/>
        <p:txBody>
          <a:bodyPr/>
          <a:lstStyle/>
          <a:p>
            <a:r>
              <a:rPr lang="en-US" dirty="0" smtClean="0"/>
              <a:t>Decorator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31</a:t>
            </a:fld>
            <a:endParaRPr lang="en-GB" dirty="0"/>
          </a:p>
        </p:txBody>
      </p:sp>
      <p:pic>
        <p:nvPicPr>
          <p:cNvPr id="7" name="Picture 6"/>
          <p:cNvPicPr>
            <a:picLocks noChangeAspect="1"/>
          </p:cNvPicPr>
          <p:nvPr/>
        </p:nvPicPr>
        <p:blipFill>
          <a:blip r:embed="rId3"/>
          <a:stretch>
            <a:fillRect/>
          </a:stretch>
        </p:blipFill>
        <p:spPr>
          <a:xfrm>
            <a:off x="3874423" y="1887579"/>
            <a:ext cx="4719101" cy="3461855"/>
          </a:xfrm>
          <a:prstGeom prst="rect">
            <a:avLst/>
          </a:prstGeom>
        </p:spPr>
      </p:pic>
    </p:spTree>
    <p:extLst>
      <p:ext uri="{BB962C8B-B14F-4D97-AF65-F5344CB8AC3E}">
        <p14:creationId xmlns:p14="http://schemas.microsoft.com/office/powerpoint/2010/main" val="17513564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25042" cy="1659378"/>
          </a:xfrm>
        </p:spPr>
        <p:txBody>
          <a:bodyPr>
            <a:normAutofit/>
          </a:bodyPr>
          <a:lstStyle/>
          <a:p>
            <a:pPr marL="285750" indent="-285750">
              <a:buFont typeface="Arial" charset="0"/>
              <a:buChar char="•"/>
            </a:pPr>
            <a:r>
              <a:rPr lang="en-US" dirty="0" smtClean="0"/>
              <a:t>Right Approach</a:t>
            </a:r>
          </a:p>
          <a:p>
            <a:pPr marL="463550" lvl="1" indent="-285750">
              <a:buFont typeface="Arial" charset="0"/>
              <a:buChar char="•"/>
            </a:pPr>
            <a:r>
              <a:rPr lang="en-US" dirty="0" smtClean="0"/>
              <a:t>Give the </a:t>
            </a:r>
            <a:r>
              <a:rPr lang="en-US" dirty="0"/>
              <a:t>client the ability to specify whatever combination of "features" is desired</a:t>
            </a:r>
            <a:r>
              <a:rPr lang="en-US" dirty="0" smtClean="0"/>
              <a:t>.</a:t>
            </a:r>
          </a:p>
          <a:p>
            <a:pPr marL="463550" lvl="1" indent="-285750">
              <a:buFont typeface="Arial" charset="0"/>
              <a:buChar char="•"/>
            </a:pPr>
            <a:r>
              <a:rPr lang="en-US" dirty="0" smtClean="0"/>
              <a:t>Encapsulate the </a:t>
            </a:r>
            <a:r>
              <a:rPr lang="en-US" dirty="0"/>
              <a:t>original object inside an abstract wrapper interface. Both the decorator objects and the core object inherit from this abstract interface. The interface uses recursive composition to allow an unlimited number of decorator "layers" to be added to each core object.</a:t>
            </a:r>
            <a:endParaRPr lang="en-US" dirty="0"/>
          </a:p>
        </p:txBody>
      </p:sp>
      <p:sp>
        <p:nvSpPr>
          <p:cNvPr id="3" name="Title 2"/>
          <p:cNvSpPr>
            <a:spLocks noGrp="1"/>
          </p:cNvSpPr>
          <p:nvPr>
            <p:ph type="title"/>
          </p:nvPr>
        </p:nvSpPr>
        <p:spPr/>
        <p:txBody>
          <a:bodyPr/>
          <a:lstStyle/>
          <a:p>
            <a:r>
              <a:rPr lang="en-US" dirty="0" smtClean="0"/>
              <a:t>Decorator</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32</a:t>
            </a:fld>
            <a:endParaRPr lang="en-GB" dirty="0"/>
          </a:p>
        </p:txBody>
      </p:sp>
      <p:pic>
        <p:nvPicPr>
          <p:cNvPr id="8" name="Picture 7"/>
          <p:cNvPicPr>
            <a:picLocks noChangeAspect="1"/>
          </p:cNvPicPr>
          <p:nvPr/>
        </p:nvPicPr>
        <p:blipFill>
          <a:blip r:embed="rId3"/>
          <a:stretch>
            <a:fillRect/>
          </a:stretch>
        </p:blipFill>
        <p:spPr>
          <a:xfrm>
            <a:off x="347029" y="2564233"/>
            <a:ext cx="2210979" cy="567684"/>
          </a:xfrm>
          <a:prstGeom prst="rect">
            <a:avLst/>
          </a:prstGeom>
        </p:spPr>
      </p:pic>
      <p:pic>
        <p:nvPicPr>
          <p:cNvPr id="9" name="Picture 8"/>
          <p:cNvPicPr>
            <a:picLocks noChangeAspect="1"/>
          </p:cNvPicPr>
          <p:nvPr/>
        </p:nvPicPr>
        <p:blipFill>
          <a:blip r:embed="rId4"/>
          <a:stretch>
            <a:fillRect/>
          </a:stretch>
        </p:blipFill>
        <p:spPr>
          <a:xfrm>
            <a:off x="347029" y="3262787"/>
            <a:ext cx="3737685" cy="1846541"/>
          </a:xfrm>
          <a:prstGeom prst="rect">
            <a:avLst/>
          </a:prstGeom>
        </p:spPr>
      </p:pic>
      <p:pic>
        <p:nvPicPr>
          <p:cNvPr id="10" name="Picture 9"/>
          <p:cNvPicPr>
            <a:picLocks noChangeAspect="1"/>
          </p:cNvPicPr>
          <p:nvPr/>
        </p:nvPicPr>
        <p:blipFill>
          <a:blip r:embed="rId5"/>
          <a:stretch>
            <a:fillRect/>
          </a:stretch>
        </p:blipFill>
        <p:spPr>
          <a:xfrm>
            <a:off x="4305308" y="2564234"/>
            <a:ext cx="3972422" cy="1574134"/>
          </a:xfrm>
          <a:prstGeom prst="rect">
            <a:avLst/>
          </a:prstGeom>
        </p:spPr>
      </p:pic>
    </p:spTree>
    <p:extLst>
      <p:ext uri="{BB962C8B-B14F-4D97-AF65-F5344CB8AC3E}">
        <p14:creationId xmlns:p14="http://schemas.microsoft.com/office/powerpoint/2010/main" val="13380650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Decorator – HTML fields decorator example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33</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endParaRPr lang="en-US" dirty="0" smtClean="0"/>
          </a:p>
        </p:txBody>
      </p:sp>
    </p:spTree>
    <p:extLst>
      <p:ext uri="{BB962C8B-B14F-4D97-AF65-F5344CB8AC3E}">
        <p14:creationId xmlns:p14="http://schemas.microsoft.com/office/powerpoint/2010/main" val="13772214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Decorator – UML</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34</a:t>
            </a:fld>
            <a:endParaRPr lang="en-GB" dirty="0"/>
          </a:p>
        </p:txBody>
      </p:sp>
      <p:pic>
        <p:nvPicPr>
          <p:cNvPr id="9" name="Content Placeholder 8"/>
          <p:cNvPicPr>
            <a:picLocks noGrp="1" noChangeAspect="1"/>
          </p:cNvPicPr>
          <p:nvPr>
            <p:ph idx="1"/>
          </p:nvPr>
        </p:nvPicPr>
        <p:blipFill>
          <a:blip r:embed="rId3"/>
          <a:stretch>
            <a:fillRect/>
          </a:stretch>
        </p:blipFill>
        <p:spPr>
          <a:xfrm>
            <a:off x="1701610" y="1128713"/>
            <a:ext cx="5739193" cy="3932237"/>
          </a:xfrm>
          <a:prstGeom prst="rect">
            <a:avLst/>
          </a:prstGeom>
        </p:spPr>
      </p:pic>
    </p:spTree>
    <p:extLst>
      <p:ext uri="{BB962C8B-B14F-4D97-AF65-F5344CB8AC3E}">
        <p14:creationId xmlns:p14="http://schemas.microsoft.com/office/powerpoint/2010/main" val="7074876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39910" cy="1706512"/>
          </a:xfrm>
        </p:spPr>
        <p:txBody>
          <a:bodyPr>
            <a:normAutofit/>
          </a:bodyPr>
          <a:lstStyle/>
          <a:p>
            <a:pPr marL="285750" indent="-285750">
              <a:buFont typeface="Arial" charset="0"/>
              <a:buChar char="•"/>
            </a:pPr>
            <a:r>
              <a:rPr lang="en-US" dirty="0"/>
              <a:t>What You want </a:t>
            </a:r>
            <a:r>
              <a:rPr lang="en-US" dirty="0" smtClean="0"/>
              <a:t>to do</a:t>
            </a:r>
          </a:p>
          <a:p>
            <a:pPr marL="463550" lvl="1" indent="-285750">
              <a:buFont typeface="Arial" charset="0"/>
              <a:buChar char="•"/>
            </a:pPr>
            <a:r>
              <a:rPr lang="en-US" dirty="0" smtClean="0"/>
              <a:t>Interact with a complex subsystem, made of multiple even dependent modules</a:t>
            </a:r>
            <a:endParaRPr lang="en-US" dirty="0"/>
          </a:p>
          <a:p>
            <a:pPr marL="285750" indent="-285750">
              <a:buFont typeface="Arial" charset="0"/>
              <a:buChar char="•"/>
            </a:pPr>
            <a:r>
              <a:rPr lang="en-US" dirty="0" smtClean="0"/>
              <a:t>Wrong approach</a:t>
            </a:r>
          </a:p>
          <a:p>
            <a:pPr marL="463550" lvl="1" indent="-285750">
              <a:buFont typeface="Arial" charset="0"/>
              <a:buChar char="•"/>
            </a:pPr>
            <a:r>
              <a:rPr lang="en-US" dirty="0" smtClean="0"/>
              <a:t>Leave to the client the burden of interacting in the right way with the complexity of subsystems.</a:t>
            </a:r>
          </a:p>
        </p:txBody>
      </p:sp>
      <p:sp>
        <p:nvSpPr>
          <p:cNvPr id="3" name="Title 2"/>
          <p:cNvSpPr>
            <a:spLocks noGrp="1"/>
          </p:cNvSpPr>
          <p:nvPr>
            <p:ph type="title"/>
          </p:nvPr>
        </p:nvSpPr>
        <p:spPr/>
        <p:txBody>
          <a:bodyPr/>
          <a:lstStyle/>
          <a:p>
            <a:r>
              <a:rPr lang="en-US" dirty="0" smtClean="0"/>
              <a:t>Facade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35</a:t>
            </a:fld>
            <a:endParaRPr lang="en-GB" dirty="0"/>
          </a:p>
        </p:txBody>
      </p:sp>
      <p:pic>
        <p:nvPicPr>
          <p:cNvPr id="9" name="Picture 8"/>
          <p:cNvPicPr>
            <a:picLocks noChangeAspect="1"/>
          </p:cNvPicPr>
          <p:nvPr/>
        </p:nvPicPr>
        <p:blipFill>
          <a:blip r:embed="rId3"/>
          <a:stretch>
            <a:fillRect/>
          </a:stretch>
        </p:blipFill>
        <p:spPr>
          <a:xfrm>
            <a:off x="2236378" y="2696067"/>
            <a:ext cx="4682896" cy="2398325"/>
          </a:xfrm>
          <a:prstGeom prst="rect">
            <a:avLst/>
          </a:prstGeom>
        </p:spPr>
      </p:pic>
    </p:spTree>
    <p:extLst>
      <p:ext uri="{BB962C8B-B14F-4D97-AF65-F5344CB8AC3E}">
        <p14:creationId xmlns:p14="http://schemas.microsoft.com/office/powerpoint/2010/main" val="18312593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4"/>
            <a:ext cx="8625042" cy="1612243"/>
          </a:xfrm>
        </p:spPr>
        <p:txBody>
          <a:bodyPr>
            <a:normAutofit/>
          </a:bodyPr>
          <a:lstStyle/>
          <a:p>
            <a:pPr marL="285750" indent="-285750">
              <a:buFont typeface="Arial" charset="0"/>
              <a:buChar char="•"/>
            </a:pPr>
            <a:r>
              <a:rPr lang="en-US" dirty="0" smtClean="0"/>
              <a:t>Right Approach</a:t>
            </a:r>
          </a:p>
          <a:p>
            <a:pPr marL="463550" lvl="1" indent="-285750">
              <a:buFont typeface="Arial" charset="0"/>
              <a:buChar char="•"/>
            </a:pPr>
            <a:r>
              <a:rPr lang="en-US" dirty="0"/>
              <a:t>Provide a unified interface to a set of interfaces in a subsystem. Facade defines a higher-level interface that makes the subsystem easier to use.</a:t>
            </a:r>
          </a:p>
          <a:p>
            <a:pPr marL="463550" lvl="1" indent="-285750">
              <a:buFont typeface="Arial" charset="0"/>
              <a:buChar char="•"/>
            </a:pPr>
            <a:r>
              <a:rPr lang="en-US" dirty="0"/>
              <a:t>Wrap a complicated subsystem with a simpler interface</a:t>
            </a:r>
            <a:r>
              <a:rPr lang="en-US" dirty="0" smtClean="0"/>
              <a:t>.</a:t>
            </a:r>
            <a:endParaRPr lang="en-US" dirty="0"/>
          </a:p>
        </p:txBody>
      </p:sp>
      <p:sp>
        <p:nvSpPr>
          <p:cNvPr id="3" name="Title 2"/>
          <p:cNvSpPr>
            <a:spLocks noGrp="1"/>
          </p:cNvSpPr>
          <p:nvPr>
            <p:ph type="title"/>
          </p:nvPr>
        </p:nvSpPr>
        <p:spPr/>
        <p:txBody>
          <a:bodyPr/>
          <a:lstStyle/>
          <a:p>
            <a:r>
              <a:rPr lang="en-US" dirty="0" smtClean="0"/>
              <a:t>Facade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36</a:t>
            </a:fld>
            <a:endParaRPr lang="en-GB" dirty="0"/>
          </a:p>
        </p:txBody>
      </p:sp>
      <p:pic>
        <p:nvPicPr>
          <p:cNvPr id="6" name="Picture 5"/>
          <p:cNvPicPr>
            <a:picLocks noChangeAspect="1"/>
          </p:cNvPicPr>
          <p:nvPr/>
        </p:nvPicPr>
        <p:blipFill>
          <a:blip r:embed="rId3"/>
          <a:stretch>
            <a:fillRect/>
          </a:stretch>
        </p:blipFill>
        <p:spPr>
          <a:xfrm>
            <a:off x="4790711" y="2299063"/>
            <a:ext cx="3962993" cy="2978108"/>
          </a:xfrm>
          <a:prstGeom prst="rect">
            <a:avLst/>
          </a:prstGeom>
        </p:spPr>
      </p:pic>
      <p:pic>
        <p:nvPicPr>
          <p:cNvPr id="7" name="Picture 6"/>
          <p:cNvPicPr>
            <a:picLocks noChangeAspect="1"/>
          </p:cNvPicPr>
          <p:nvPr/>
        </p:nvPicPr>
        <p:blipFill>
          <a:blip r:embed="rId4"/>
          <a:stretch>
            <a:fillRect/>
          </a:stretch>
        </p:blipFill>
        <p:spPr>
          <a:xfrm>
            <a:off x="490194" y="2299063"/>
            <a:ext cx="2952881" cy="895707"/>
          </a:xfrm>
          <a:prstGeom prst="rect">
            <a:avLst/>
          </a:prstGeom>
        </p:spPr>
      </p:pic>
      <p:pic>
        <p:nvPicPr>
          <p:cNvPr id="11" name="Picture 10"/>
          <p:cNvPicPr>
            <a:picLocks noChangeAspect="1"/>
          </p:cNvPicPr>
          <p:nvPr/>
        </p:nvPicPr>
        <p:blipFill>
          <a:blip r:embed="rId5"/>
          <a:stretch>
            <a:fillRect/>
          </a:stretch>
        </p:blipFill>
        <p:spPr>
          <a:xfrm>
            <a:off x="1545579" y="3260350"/>
            <a:ext cx="2952881" cy="804553"/>
          </a:xfrm>
          <a:prstGeom prst="rect">
            <a:avLst/>
          </a:prstGeom>
        </p:spPr>
      </p:pic>
      <p:pic>
        <p:nvPicPr>
          <p:cNvPr id="12" name="Picture 11"/>
          <p:cNvPicPr>
            <a:picLocks noChangeAspect="1"/>
          </p:cNvPicPr>
          <p:nvPr/>
        </p:nvPicPr>
        <p:blipFill>
          <a:blip r:embed="rId6"/>
          <a:stretch>
            <a:fillRect/>
          </a:stretch>
        </p:blipFill>
        <p:spPr>
          <a:xfrm>
            <a:off x="490194" y="4236930"/>
            <a:ext cx="4008266" cy="1040241"/>
          </a:xfrm>
          <a:prstGeom prst="rect">
            <a:avLst/>
          </a:prstGeom>
        </p:spPr>
      </p:pic>
    </p:spTree>
    <p:extLst>
      <p:ext uri="{BB962C8B-B14F-4D97-AF65-F5344CB8AC3E}">
        <p14:creationId xmlns:p14="http://schemas.microsoft.com/office/powerpoint/2010/main" val="3498975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Façade </a:t>
            </a:r>
            <a:r>
              <a:rPr lang="en-US" dirty="0" smtClean="0"/>
              <a:t>– Computer example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37</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endParaRPr lang="en-US" dirty="0" smtClean="0"/>
          </a:p>
        </p:txBody>
      </p:sp>
    </p:spTree>
    <p:extLst>
      <p:ext uri="{BB962C8B-B14F-4D97-AF65-F5344CB8AC3E}">
        <p14:creationId xmlns:p14="http://schemas.microsoft.com/office/powerpoint/2010/main" val="7481192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Façade </a:t>
            </a:r>
            <a:r>
              <a:rPr lang="en-US" dirty="0" smtClean="0"/>
              <a:t>– UML</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38</a:t>
            </a:fld>
            <a:endParaRPr lang="en-GB" dirty="0"/>
          </a:p>
        </p:txBody>
      </p:sp>
      <p:pic>
        <p:nvPicPr>
          <p:cNvPr id="2" name="Content Placeholder 1"/>
          <p:cNvPicPr>
            <a:picLocks noGrp="1" noChangeAspect="1"/>
          </p:cNvPicPr>
          <p:nvPr>
            <p:ph idx="1"/>
          </p:nvPr>
        </p:nvPicPr>
        <p:blipFill>
          <a:blip r:embed="rId3"/>
          <a:stretch>
            <a:fillRect/>
          </a:stretch>
        </p:blipFill>
        <p:spPr>
          <a:xfrm>
            <a:off x="1665328" y="1128713"/>
            <a:ext cx="5908595" cy="3932237"/>
          </a:xfrm>
          <a:prstGeom prst="rect">
            <a:avLst/>
          </a:prstGeom>
        </p:spPr>
      </p:pic>
    </p:spTree>
    <p:extLst>
      <p:ext uri="{BB962C8B-B14F-4D97-AF65-F5344CB8AC3E}">
        <p14:creationId xmlns:p14="http://schemas.microsoft.com/office/powerpoint/2010/main" val="8447279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39910" cy="1631097"/>
          </a:xfrm>
        </p:spPr>
        <p:txBody>
          <a:bodyPr>
            <a:normAutofit/>
          </a:bodyPr>
          <a:lstStyle/>
          <a:p>
            <a:pPr marL="285750" indent="-285750">
              <a:buFont typeface="Arial" charset="0"/>
              <a:buChar char="•"/>
            </a:pPr>
            <a:r>
              <a:rPr lang="en-US" dirty="0"/>
              <a:t>What You want to do</a:t>
            </a:r>
          </a:p>
          <a:p>
            <a:pPr marL="463550" lvl="1" indent="-285750">
              <a:buFont typeface="Arial" charset="0"/>
              <a:buChar char="•"/>
            </a:pPr>
            <a:r>
              <a:rPr lang="en-US" dirty="0" smtClean="0"/>
              <a:t>Access an object in either an intelligent or complex way.</a:t>
            </a:r>
          </a:p>
          <a:p>
            <a:pPr marL="285750" indent="-285750">
              <a:buFont typeface="Arial" charset="0"/>
              <a:buChar char="•"/>
            </a:pPr>
            <a:r>
              <a:rPr lang="en-US" dirty="0" smtClean="0"/>
              <a:t>Wrong </a:t>
            </a:r>
            <a:r>
              <a:rPr lang="en-US" dirty="0"/>
              <a:t>approach</a:t>
            </a:r>
          </a:p>
          <a:p>
            <a:pPr marL="463550" lvl="1" indent="-285750">
              <a:buFont typeface="Arial" charset="0"/>
              <a:buChar char="•"/>
            </a:pPr>
            <a:r>
              <a:rPr lang="en-US" dirty="0"/>
              <a:t>Leave to the client the burden of </a:t>
            </a:r>
            <a:r>
              <a:rPr lang="en-US" dirty="0" smtClean="0"/>
              <a:t>accessing the object in </a:t>
            </a:r>
            <a:r>
              <a:rPr lang="en-US" dirty="0"/>
              <a:t>the right </a:t>
            </a:r>
            <a:r>
              <a:rPr lang="en-US" dirty="0" smtClean="0"/>
              <a:t>way.</a:t>
            </a:r>
            <a:endParaRPr lang="en-US" dirty="0"/>
          </a:p>
        </p:txBody>
      </p:sp>
      <p:sp>
        <p:nvSpPr>
          <p:cNvPr id="3" name="Title 2"/>
          <p:cNvSpPr>
            <a:spLocks noGrp="1"/>
          </p:cNvSpPr>
          <p:nvPr>
            <p:ph type="title"/>
          </p:nvPr>
        </p:nvSpPr>
        <p:spPr/>
        <p:txBody>
          <a:bodyPr/>
          <a:lstStyle/>
          <a:p>
            <a:r>
              <a:rPr lang="en-US" dirty="0" smtClean="0"/>
              <a:t>Proxy</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39</a:t>
            </a:fld>
            <a:endParaRPr lang="en-GB" dirty="0"/>
          </a:p>
        </p:txBody>
      </p:sp>
    </p:spTree>
    <p:extLst>
      <p:ext uri="{BB962C8B-B14F-4D97-AF65-F5344CB8AC3E}">
        <p14:creationId xmlns:p14="http://schemas.microsoft.com/office/powerpoint/2010/main" val="4915066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285024469"/>
              </p:ext>
            </p:extLst>
          </p:nvPr>
        </p:nvGraphicFramePr>
        <p:xfrm>
          <a:off x="354421" y="1021553"/>
          <a:ext cx="8172543" cy="4018764"/>
        </p:xfrm>
        <a:graphic>
          <a:graphicData uri="http://schemas.openxmlformats.org/drawingml/2006/table">
            <a:tbl>
              <a:tblPr firstRow="1" bandRow="1">
                <a:tableStyleId>{72833802-FEF1-4C79-8D5D-14CF1EAF98D9}</a:tableStyleId>
              </a:tblPr>
              <a:tblGrid>
                <a:gridCol w="2724181"/>
                <a:gridCol w="2724181"/>
                <a:gridCol w="2724181"/>
              </a:tblGrid>
              <a:tr h="334897">
                <a:tc>
                  <a:txBody>
                    <a:bodyPr/>
                    <a:lstStyle/>
                    <a:p>
                      <a:pPr algn="ctr"/>
                      <a:r>
                        <a:rPr lang="en-US" dirty="0" smtClean="0"/>
                        <a:t>Creational</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76200" cap="flat" cmpd="sng" algn="ctr">
                      <a:solidFill>
                        <a:srgbClr val="C00000"/>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C00000"/>
                    </a:solidFill>
                  </a:tcPr>
                </a:tc>
                <a:tc>
                  <a:txBody>
                    <a:bodyPr/>
                    <a:lstStyle/>
                    <a:p>
                      <a:pPr algn="ctr"/>
                      <a:r>
                        <a:rPr lang="en-US" dirty="0" smtClean="0"/>
                        <a:t>Structural</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C00000"/>
                    </a:solidFill>
                  </a:tcPr>
                </a:tc>
                <a:tc>
                  <a:txBody>
                    <a:bodyPr/>
                    <a:lstStyle/>
                    <a:p>
                      <a:pPr algn="ctr"/>
                      <a:r>
                        <a:rPr lang="en-US" dirty="0" smtClean="0"/>
                        <a:t>Behavioral</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C00000"/>
                    </a:solidFill>
                  </a:tcPr>
                </a:tc>
              </a:tr>
              <a:tr h="334897">
                <a:tc>
                  <a:txBody>
                    <a:bodyPr/>
                    <a:lstStyle/>
                    <a:p>
                      <a:pPr algn="ctr"/>
                      <a:r>
                        <a:rPr lang="en-US" dirty="0" smtClean="0"/>
                        <a:t>Factory</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Adapter</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Template</a:t>
                      </a:r>
                      <a:r>
                        <a:rPr lang="en-US" baseline="0" dirty="0" smtClean="0"/>
                        <a:t> Method</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Factory Method</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Composite</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Command</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Singleton</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Decorator</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Mediator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Builder</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Proxy</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Observer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Prototype</a:t>
                      </a: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Facade</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Interpreter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Flyweight</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Chain of Responsibility</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Bridge</a:t>
                      </a: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Strategy</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Memento</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State</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Iterator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solidFill>
                        <a:srgbClr val="C00000"/>
                      </a:solidFill>
                      <a:prstDash val="solid"/>
                      <a:round/>
                      <a:headEnd type="none" w="med" len="med"/>
                      <a:tailEnd type="none" w="med" len="med"/>
                    </a:lnR>
                    <a:lnT w="6350" cap="flat" cmpd="sng" algn="ctr">
                      <a:noFill/>
                      <a:prstDash val="solid"/>
                      <a:miter lim="800000"/>
                    </a:lnT>
                    <a:lnB w="762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rgbClr val="C00000"/>
                      </a:solid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Visitor</a:t>
                      </a:r>
                      <a:endParaRPr lang="en-US" dirty="0"/>
                    </a:p>
                  </a:txBody>
                  <a:tcPr>
                    <a:lnL w="381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bl>
          </a:graphicData>
        </a:graphic>
      </p:graphicFrame>
      <p:sp>
        <p:nvSpPr>
          <p:cNvPr id="3" name="Title 2"/>
          <p:cNvSpPr>
            <a:spLocks noGrp="1"/>
          </p:cNvSpPr>
          <p:nvPr>
            <p:ph type="title"/>
          </p:nvPr>
        </p:nvSpPr>
        <p:spPr/>
        <p:txBody>
          <a:bodyPr/>
          <a:lstStyle/>
          <a:p>
            <a:r>
              <a:rPr lang="en-US" dirty="0" smtClean="0"/>
              <a:t>Creational Design Patterns</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a:t>
            </a:fld>
            <a:endParaRPr lang="en-GB" dirty="0"/>
          </a:p>
        </p:txBody>
      </p:sp>
    </p:spTree>
    <p:extLst>
      <p:ext uri="{BB962C8B-B14F-4D97-AF65-F5344CB8AC3E}">
        <p14:creationId xmlns:p14="http://schemas.microsoft.com/office/powerpoint/2010/main" val="11125729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39910" cy="2705752"/>
          </a:xfrm>
        </p:spPr>
        <p:txBody>
          <a:bodyPr>
            <a:normAutofit/>
          </a:bodyPr>
          <a:lstStyle/>
          <a:p>
            <a:pPr marL="285750" indent="-285750">
              <a:buFont typeface="Arial" charset="0"/>
              <a:buChar char="•"/>
            </a:pPr>
            <a:r>
              <a:rPr lang="en-US" dirty="0" smtClean="0"/>
              <a:t>Right Approach</a:t>
            </a:r>
          </a:p>
          <a:p>
            <a:pPr marL="463550" lvl="1" indent="-285750">
              <a:buFont typeface="Arial" charset="0"/>
              <a:buChar char="•"/>
            </a:pPr>
            <a:r>
              <a:rPr lang="en-US" dirty="0" smtClean="0"/>
              <a:t>Use a proxy to simply forward the call</a:t>
            </a:r>
            <a:r>
              <a:rPr lang="en-US" dirty="0"/>
              <a:t> to the real object, or </a:t>
            </a:r>
            <a:r>
              <a:rPr lang="en-US" dirty="0" smtClean="0"/>
              <a:t>providing additional </a:t>
            </a:r>
            <a:r>
              <a:rPr lang="en-US" dirty="0"/>
              <a:t>logic</a:t>
            </a:r>
            <a:r>
              <a:rPr lang="en-US" dirty="0" smtClean="0"/>
              <a:t>. For </a:t>
            </a:r>
            <a:r>
              <a:rPr lang="en-US" dirty="0"/>
              <a:t>the client, usage of a proxy object is similar to using the real object, because both implement the same interface</a:t>
            </a:r>
            <a:r>
              <a:rPr lang="en-US" dirty="0" smtClean="0"/>
              <a:t>.</a:t>
            </a:r>
          </a:p>
          <a:p>
            <a:pPr marL="285750" indent="-285750">
              <a:buFont typeface="Arial" charset="0"/>
              <a:buChar char="•"/>
            </a:pPr>
            <a:r>
              <a:rPr lang="en-US" dirty="0" smtClean="0"/>
              <a:t>Common Scenario</a:t>
            </a:r>
          </a:p>
          <a:p>
            <a:pPr marL="463550" lvl="1" indent="-285750">
              <a:buFont typeface="Arial" charset="0"/>
              <a:buChar char="•"/>
            </a:pPr>
            <a:r>
              <a:rPr lang="en-US" dirty="0" smtClean="0"/>
              <a:t>Remote Proxy</a:t>
            </a:r>
          </a:p>
          <a:p>
            <a:pPr marL="463550" lvl="1" indent="-285750">
              <a:buFont typeface="Arial" charset="0"/>
              <a:buChar char="•"/>
            </a:pPr>
            <a:r>
              <a:rPr lang="en-US" dirty="0" smtClean="0"/>
              <a:t>Virtual Proxy</a:t>
            </a:r>
          </a:p>
          <a:p>
            <a:pPr marL="463550" lvl="1" indent="-285750">
              <a:buFont typeface="Arial" charset="0"/>
              <a:buChar char="•"/>
            </a:pPr>
            <a:r>
              <a:rPr lang="en-US" dirty="0" smtClean="0"/>
              <a:t>Protection Proxy</a:t>
            </a:r>
            <a:endParaRPr lang="en-US" dirty="0"/>
          </a:p>
        </p:txBody>
      </p:sp>
      <p:sp>
        <p:nvSpPr>
          <p:cNvPr id="3" name="Title 2"/>
          <p:cNvSpPr>
            <a:spLocks noGrp="1"/>
          </p:cNvSpPr>
          <p:nvPr>
            <p:ph type="title"/>
          </p:nvPr>
        </p:nvSpPr>
        <p:spPr/>
        <p:txBody>
          <a:bodyPr/>
          <a:lstStyle/>
          <a:p>
            <a:r>
              <a:rPr lang="en-US" dirty="0" smtClean="0"/>
              <a:t>Proxy</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40</a:t>
            </a:fld>
            <a:endParaRPr lang="en-GB" dirty="0"/>
          </a:p>
        </p:txBody>
      </p:sp>
      <p:pic>
        <p:nvPicPr>
          <p:cNvPr id="6" name="Picture 5"/>
          <p:cNvPicPr>
            <a:picLocks noChangeAspect="1"/>
          </p:cNvPicPr>
          <p:nvPr/>
        </p:nvPicPr>
        <p:blipFill>
          <a:blip r:embed="rId3"/>
          <a:stretch>
            <a:fillRect/>
          </a:stretch>
        </p:blipFill>
        <p:spPr>
          <a:xfrm>
            <a:off x="532635" y="3791134"/>
            <a:ext cx="3772673" cy="1457624"/>
          </a:xfrm>
          <a:prstGeom prst="rect">
            <a:avLst/>
          </a:prstGeom>
        </p:spPr>
      </p:pic>
      <p:pic>
        <p:nvPicPr>
          <p:cNvPr id="7" name="Picture 6"/>
          <p:cNvPicPr>
            <a:picLocks noChangeAspect="1"/>
          </p:cNvPicPr>
          <p:nvPr/>
        </p:nvPicPr>
        <p:blipFill>
          <a:blip r:embed="rId4"/>
          <a:stretch>
            <a:fillRect/>
          </a:stretch>
        </p:blipFill>
        <p:spPr>
          <a:xfrm>
            <a:off x="4656840" y="2326868"/>
            <a:ext cx="4011525" cy="2927329"/>
          </a:xfrm>
          <a:prstGeom prst="rect">
            <a:avLst/>
          </a:prstGeom>
        </p:spPr>
      </p:pic>
    </p:spTree>
    <p:extLst>
      <p:ext uri="{BB962C8B-B14F-4D97-AF65-F5344CB8AC3E}">
        <p14:creationId xmlns:p14="http://schemas.microsoft.com/office/powerpoint/2010/main" val="7943573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39910" cy="2347534"/>
          </a:xfrm>
        </p:spPr>
        <p:txBody>
          <a:bodyPr>
            <a:normAutofit/>
          </a:bodyPr>
          <a:lstStyle/>
          <a:p>
            <a:pPr marL="285750" indent="-285750">
              <a:buFont typeface="Arial" charset="0"/>
              <a:buChar char="•"/>
            </a:pPr>
            <a:r>
              <a:rPr lang="en-US" dirty="0" smtClean="0"/>
              <a:t>Remote Proxy</a:t>
            </a:r>
          </a:p>
          <a:p>
            <a:pPr marL="285750" indent="-285750">
              <a:buFont typeface="Arial" charset="0"/>
              <a:buChar char="•"/>
            </a:pPr>
            <a:r>
              <a:rPr lang="en-US" dirty="0" smtClean="0"/>
              <a:t>Virtual Proxy</a:t>
            </a:r>
          </a:p>
          <a:p>
            <a:pPr marL="285750" indent="-285750">
              <a:buFont typeface="Arial" charset="0"/>
              <a:buChar char="•"/>
            </a:pPr>
            <a:r>
              <a:rPr lang="en-US" dirty="0" smtClean="0"/>
              <a:t>Protection Proxy</a:t>
            </a:r>
          </a:p>
          <a:p>
            <a:pPr marL="285750" indent="-285750">
              <a:buFont typeface="Arial" charset="0"/>
              <a:buChar char="•"/>
            </a:pPr>
            <a:r>
              <a:rPr lang="en-US" dirty="0" err="1" smtClean="0"/>
              <a:t>BookingApp</a:t>
            </a:r>
            <a:r>
              <a:rPr lang="en-US" dirty="0" smtClean="0"/>
              <a:t> - </a:t>
            </a:r>
            <a:r>
              <a:rPr lang="en-US" dirty="0" err="1" smtClean="0"/>
              <a:t>AvailablePaymentFactoryProxy</a:t>
            </a:r>
            <a:r>
              <a:rPr lang="en-US" dirty="0" smtClean="0"/>
              <a:t> class</a:t>
            </a:r>
          </a:p>
        </p:txBody>
      </p:sp>
      <p:sp>
        <p:nvSpPr>
          <p:cNvPr id="3" name="Title 2"/>
          <p:cNvSpPr>
            <a:spLocks noGrp="1"/>
          </p:cNvSpPr>
          <p:nvPr>
            <p:ph type="title"/>
          </p:nvPr>
        </p:nvSpPr>
        <p:spPr/>
        <p:txBody>
          <a:bodyPr/>
          <a:lstStyle/>
          <a:p>
            <a:r>
              <a:rPr lang="en-US" dirty="0" smtClean="0"/>
              <a:t>Proxy - Examples</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41</a:t>
            </a:fld>
            <a:endParaRPr lang="en-GB" dirty="0"/>
          </a:p>
        </p:txBody>
      </p:sp>
    </p:spTree>
    <p:extLst>
      <p:ext uri="{BB962C8B-B14F-4D97-AF65-F5344CB8AC3E}">
        <p14:creationId xmlns:p14="http://schemas.microsoft.com/office/powerpoint/2010/main" val="20996090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1708850" y="914400"/>
            <a:ext cx="5733733" cy="4252290"/>
          </a:xfrm>
          <a:prstGeom prst="rect">
            <a:avLst/>
          </a:prstGeom>
        </p:spPr>
      </p:pic>
      <p:sp>
        <p:nvSpPr>
          <p:cNvPr id="3" name="Title 2"/>
          <p:cNvSpPr>
            <a:spLocks noGrp="1"/>
          </p:cNvSpPr>
          <p:nvPr>
            <p:ph type="title"/>
          </p:nvPr>
        </p:nvSpPr>
        <p:spPr/>
        <p:txBody>
          <a:bodyPr/>
          <a:lstStyle/>
          <a:p>
            <a:r>
              <a:rPr lang="en-US" dirty="0" smtClean="0"/>
              <a:t>Proxy - UML</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42</a:t>
            </a:fld>
            <a:endParaRPr lang="en-GB" dirty="0"/>
          </a:p>
        </p:txBody>
      </p:sp>
    </p:spTree>
    <p:extLst>
      <p:ext uri="{BB962C8B-B14F-4D97-AF65-F5344CB8AC3E}">
        <p14:creationId xmlns:p14="http://schemas.microsoft.com/office/powerpoint/2010/main" val="9810768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39910" cy="4359879"/>
          </a:xfrm>
        </p:spPr>
        <p:txBody>
          <a:bodyPr>
            <a:normAutofit/>
          </a:bodyPr>
          <a:lstStyle/>
          <a:p>
            <a:pPr marL="285750" indent="-285750">
              <a:buFont typeface="Arial" charset="0"/>
              <a:buChar char="•"/>
            </a:pPr>
            <a:r>
              <a:rPr lang="en-US" dirty="0" smtClean="0"/>
              <a:t>Designing </a:t>
            </a:r>
            <a:r>
              <a:rPr lang="en-US" dirty="0"/>
              <a:t>objects down to the lowest levels of system "granularity" provides optimal flexibility, but can be unacceptably expensive in terms of performance and memory usage</a:t>
            </a:r>
            <a:r>
              <a:rPr lang="en-US" dirty="0" smtClean="0"/>
              <a:t>.</a:t>
            </a:r>
          </a:p>
          <a:p>
            <a:pPr marL="285750" indent="-285750">
              <a:buFont typeface="Arial" charset="0"/>
              <a:buChar char="•"/>
            </a:pPr>
            <a:r>
              <a:rPr lang="en-US" dirty="0"/>
              <a:t>Each "flyweight" object is divided into two </a:t>
            </a:r>
            <a:r>
              <a:rPr lang="en-US" dirty="0" smtClean="0"/>
              <a:t>pieces:</a:t>
            </a:r>
          </a:p>
          <a:p>
            <a:pPr marL="463550" lvl="1" indent="-285750">
              <a:buFont typeface="Arial" charset="0"/>
              <a:buChar char="•"/>
            </a:pPr>
            <a:r>
              <a:rPr lang="en-US" dirty="0" smtClean="0"/>
              <a:t>the </a:t>
            </a:r>
            <a:r>
              <a:rPr lang="en-US" dirty="0"/>
              <a:t>state-dependent (extrinsic) </a:t>
            </a:r>
            <a:r>
              <a:rPr lang="en-US" dirty="0" smtClean="0"/>
              <a:t>part.</a:t>
            </a:r>
          </a:p>
          <a:p>
            <a:pPr marL="463550" lvl="1" indent="-285750">
              <a:buFont typeface="Arial" charset="0"/>
              <a:buChar char="•"/>
            </a:pPr>
            <a:r>
              <a:rPr lang="en-US" dirty="0" smtClean="0"/>
              <a:t>the </a:t>
            </a:r>
            <a:r>
              <a:rPr lang="en-US" dirty="0"/>
              <a:t>state-independent (intrinsic) </a:t>
            </a:r>
            <a:r>
              <a:rPr lang="en-US" dirty="0" smtClean="0"/>
              <a:t>part, stored </a:t>
            </a:r>
            <a:r>
              <a:rPr lang="en-US" dirty="0"/>
              <a:t>(shared) in the Flyweight </a:t>
            </a:r>
            <a:r>
              <a:rPr lang="en-US" dirty="0" smtClean="0"/>
              <a:t>object</a:t>
            </a:r>
          </a:p>
          <a:p>
            <a:pPr marL="285750" indent="-285750">
              <a:buFont typeface="Arial" charset="0"/>
              <a:buChar char="•"/>
            </a:pPr>
            <a:r>
              <a:rPr lang="en-US" dirty="0" smtClean="0"/>
              <a:t>Structure</a:t>
            </a:r>
          </a:p>
          <a:p>
            <a:pPr marL="463550" lvl="1" indent="-285750">
              <a:buFont typeface="Arial" charset="0"/>
              <a:buChar char="•"/>
            </a:pPr>
            <a:r>
              <a:rPr lang="en-US" dirty="0" smtClean="0"/>
              <a:t>Flyweights </a:t>
            </a:r>
            <a:r>
              <a:rPr lang="en-US" dirty="0"/>
              <a:t>are stored in a Factory's repository. </a:t>
            </a:r>
            <a:endParaRPr lang="en-US" dirty="0" smtClean="0"/>
          </a:p>
          <a:p>
            <a:pPr marL="463550" lvl="1" indent="-285750">
              <a:buFont typeface="Arial" charset="0"/>
              <a:buChar char="•"/>
            </a:pPr>
            <a:r>
              <a:rPr lang="en-US" dirty="0" smtClean="0"/>
              <a:t>The </a:t>
            </a:r>
            <a:r>
              <a:rPr lang="en-US" dirty="0"/>
              <a:t>client restrains herself from creating Flyweights directly, and requests them from the Factory. </a:t>
            </a:r>
            <a:endParaRPr lang="en-US" dirty="0" smtClean="0"/>
          </a:p>
          <a:p>
            <a:pPr marL="463550" lvl="1" indent="-285750">
              <a:buFont typeface="Arial" charset="0"/>
              <a:buChar char="•"/>
            </a:pPr>
            <a:r>
              <a:rPr lang="en-US" dirty="0" smtClean="0"/>
              <a:t>Any </a:t>
            </a:r>
            <a:r>
              <a:rPr lang="en-US" dirty="0"/>
              <a:t>attributes that would make sharing impossible must be supplied by the </a:t>
            </a:r>
            <a:r>
              <a:rPr lang="en-US" dirty="0" smtClean="0"/>
              <a:t>client</a:t>
            </a:r>
          </a:p>
          <a:p>
            <a:pPr marL="285750" indent="-285750">
              <a:buFont typeface="Arial" charset="0"/>
              <a:buChar char="•"/>
            </a:pPr>
            <a:r>
              <a:rPr lang="en-US" dirty="0" smtClean="0"/>
              <a:t>Flyweight object must be immutable</a:t>
            </a:r>
          </a:p>
        </p:txBody>
      </p:sp>
      <p:sp>
        <p:nvSpPr>
          <p:cNvPr id="3" name="Title 2"/>
          <p:cNvSpPr>
            <a:spLocks noGrp="1"/>
          </p:cNvSpPr>
          <p:nvPr>
            <p:ph type="title"/>
          </p:nvPr>
        </p:nvSpPr>
        <p:spPr/>
        <p:txBody>
          <a:bodyPr/>
          <a:lstStyle/>
          <a:p>
            <a:r>
              <a:rPr lang="en-US" dirty="0" smtClean="0"/>
              <a:t>Flyweight</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43</a:t>
            </a:fld>
            <a:endParaRPr lang="en-GB" dirty="0"/>
          </a:p>
        </p:txBody>
      </p:sp>
    </p:spTree>
    <p:extLst>
      <p:ext uri="{BB962C8B-B14F-4D97-AF65-F5344CB8AC3E}">
        <p14:creationId xmlns:p14="http://schemas.microsoft.com/office/powerpoint/2010/main" val="16456254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989555"/>
            <a:ext cx="8639910" cy="4359879"/>
          </a:xfrm>
        </p:spPr>
        <p:txBody>
          <a:bodyPr>
            <a:normAutofit/>
          </a:bodyPr>
          <a:lstStyle/>
          <a:p>
            <a:pPr marL="285750" indent="-285750">
              <a:buFont typeface="Arial" charset="0"/>
              <a:buChar char="•"/>
            </a:pPr>
            <a:endParaRPr lang="en-US" dirty="0" smtClean="0"/>
          </a:p>
        </p:txBody>
      </p:sp>
      <p:sp>
        <p:nvSpPr>
          <p:cNvPr id="3" name="Title 2"/>
          <p:cNvSpPr>
            <a:spLocks noGrp="1"/>
          </p:cNvSpPr>
          <p:nvPr>
            <p:ph type="title"/>
          </p:nvPr>
        </p:nvSpPr>
        <p:spPr/>
        <p:txBody>
          <a:bodyPr/>
          <a:lstStyle/>
          <a:p>
            <a:r>
              <a:rPr lang="en-US" dirty="0" smtClean="0"/>
              <a:t>Flyweight - Coffee Shop Example</a:t>
            </a:r>
            <a:endParaRPr lang="en-US" dirty="0"/>
          </a:p>
        </p:txBody>
      </p:sp>
      <p:sp>
        <p:nvSpPr>
          <p:cNvPr id="4" name="Footer Placeholder 3"/>
          <p:cNvSpPr>
            <a:spLocks noGrp="1"/>
          </p:cNvSpPr>
          <p:nvPr>
            <p:ph type="ftr" sz="quarter" idx="10"/>
          </p:nvPr>
        </p:nvSpPr>
        <p:spPr/>
        <p:txBody>
          <a:bodyPr/>
          <a:lstStyle/>
          <a:p>
            <a:r>
              <a:rPr lang="en-GB" dirty="0" smtClean="0"/>
              <a:t>https://</a:t>
            </a:r>
            <a:r>
              <a:rPr lang="en-GB" dirty="0" err="1" smtClean="0"/>
              <a:t>github.com</a:t>
            </a:r>
            <a:r>
              <a:rPr lang="en-GB" dirty="0" smtClean="0"/>
              <a:t>/</a:t>
            </a:r>
            <a:r>
              <a:rPr lang="en-GB" dirty="0" err="1" smtClean="0"/>
              <a:t>patriziomunzi</a:t>
            </a:r>
            <a:r>
              <a:rPr lang="en-GB" dirty="0" smtClean="0"/>
              <a:t>/</a:t>
            </a:r>
            <a:r>
              <a:rPr lang="en-GB" dirty="0" err="1" smtClean="0"/>
              <a:t>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44</a:t>
            </a:fld>
            <a:endParaRPr lang="en-GB" dirty="0"/>
          </a:p>
        </p:txBody>
      </p:sp>
    </p:spTree>
    <p:extLst>
      <p:ext uri="{BB962C8B-B14F-4D97-AF65-F5344CB8AC3E}">
        <p14:creationId xmlns:p14="http://schemas.microsoft.com/office/powerpoint/2010/main" val="14147605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stretch>
            <a:fillRect/>
          </a:stretch>
        </p:blipFill>
        <p:spPr>
          <a:xfrm>
            <a:off x="1684819" y="1064427"/>
            <a:ext cx="5790638" cy="4096628"/>
          </a:xfrm>
          <a:prstGeom prst="rect">
            <a:avLst/>
          </a:prstGeom>
        </p:spPr>
      </p:pic>
      <p:sp>
        <p:nvSpPr>
          <p:cNvPr id="3" name="Title 2"/>
          <p:cNvSpPr>
            <a:spLocks noGrp="1"/>
          </p:cNvSpPr>
          <p:nvPr>
            <p:ph type="title"/>
          </p:nvPr>
        </p:nvSpPr>
        <p:spPr/>
        <p:txBody>
          <a:bodyPr/>
          <a:lstStyle/>
          <a:p>
            <a:r>
              <a:rPr lang="en-US" dirty="0" smtClean="0"/>
              <a:t>Flyweight - UML</a:t>
            </a:r>
            <a:endParaRPr lang="en-US" dirty="0"/>
          </a:p>
        </p:txBody>
      </p:sp>
      <p:sp>
        <p:nvSpPr>
          <p:cNvPr id="4" name="Footer Placeholder 3"/>
          <p:cNvSpPr>
            <a:spLocks noGrp="1"/>
          </p:cNvSpPr>
          <p:nvPr>
            <p:ph type="ftr" sz="quarter" idx="10"/>
          </p:nvPr>
        </p:nvSpPr>
        <p:spPr/>
        <p:txBody>
          <a:bodyPr/>
          <a:lstStyle/>
          <a:p>
            <a:r>
              <a:rPr lang="en-GB" dirty="0" smtClean="0"/>
              <a:t>https://</a:t>
            </a:r>
            <a:r>
              <a:rPr lang="en-GB" dirty="0" err="1" smtClean="0"/>
              <a:t>github.com</a:t>
            </a:r>
            <a:r>
              <a:rPr lang="en-GB" dirty="0" smtClean="0"/>
              <a:t>/</a:t>
            </a:r>
            <a:r>
              <a:rPr lang="en-GB" dirty="0" err="1" smtClean="0"/>
              <a:t>patriziomunzi</a:t>
            </a:r>
            <a:r>
              <a:rPr lang="en-GB" dirty="0" smtClean="0"/>
              <a:t>/</a:t>
            </a:r>
            <a:r>
              <a:rPr lang="en-GB" dirty="0" err="1" smtClean="0"/>
              <a:t>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45</a:t>
            </a:fld>
            <a:endParaRPr lang="en-GB" dirty="0"/>
          </a:p>
        </p:txBody>
      </p:sp>
    </p:spTree>
    <p:extLst>
      <p:ext uri="{BB962C8B-B14F-4D97-AF65-F5344CB8AC3E}">
        <p14:creationId xmlns:p14="http://schemas.microsoft.com/office/powerpoint/2010/main" val="12987267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285750" indent="-285750">
              <a:buFont typeface="Arial" charset="0"/>
              <a:buChar char="•"/>
            </a:pPr>
            <a:r>
              <a:rPr lang="en-US" dirty="0" smtClean="0"/>
              <a:t>Adapter</a:t>
            </a:r>
            <a:r>
              <a:rPr lang="en-US" dirty="0"/>
              <a:t> makes things work after they're designed; Bridge makes them work before they </a:t>
            </a:r>
            <a:r>
              <a:rPr lang="en-US" dirty="0" smtClean="0"/>
              <a:t>are.</a:t>
            </a:r>
          </a:p>
          <a:p>
            <a:pPr marL="285750" indent="-285750">
              <a:buFont typeface="Arial" charset="0"/>
              <a:buChar char="•"/>
            </a:pPr>
            <a:r>
              <a:rPr lang="en-US" dirty="0" smtClean="0"/>
              <a:t>Adapter </a:t>
            </a:r>
            <a:r>
              <a:rPr lang="en-US" dirty="0"/>
              <a:t>provides a different interface to its subject. Proxy provides the same interface. Decorator provides an enhanced </a:t>
            </a:r>
            <a:r>
              <a:rPr lang="en-US" dirty="0" smtClean="0"/>
              <a:t>interface.</a:t>
            </a:r>
          </a:p>
          <a:p>
            <a:pPr marL="285750" indent="-285750">
              <a:buFont typeface="Arial" charset="0"/>
              <a:buChar char="•"/>
            </a:pPr>
            <a:r>
              <a:rPr lang="en-US" dirty="0" smtClean="0"/>
              <a:t>Composite</a:t>
            </a:r>
            <a:r>
              <a:rPr lang="en-US" dirty="0"/>
              <a:t> and Decorator have similar structure diagrams, reflecting the fact that both rely on recursive composition to organize an open-ended number of </a:t>
            </a:r>
            <a:r>
              <a:rPr lang="en-US" dirty="0" smtClean="0"/>
              <a:t>objects.</a:t>
            </a:r>
          </a:p>
          <a:p>
            <a:pPr marL="285750" indent="-285750">
              <a:buFont typeface="Arial" charset="0"/>
              <a:buChar char="•"/>
            </a:pPr>
            <a:r>
              <a:rPr lang="en-US" dirty="0"/>
              <a:t>Decorator is designed to let you add responsibilities to objects without </a:t>
            </a:r>
            <a:r>
              <a:rPr lang="en-US" dirty="0" smtClean="0"/>
              <a:t>sub-classing</a:t>
            </a:r>
            <a:r>
              <a:rPr lang="en-US" dirty="0"/>
              <a:t>. Composite's focus is not on embellishment but on representation. These intents are distinct but complementary. Consequently</a:t>
            </a:r>
            <a:r>
              <a:rPr lang="en-US" dirty="0" smtClean="0"/>
              <a:t>, Composite</a:t>
            </a:r>
            <a:r>
              <a:rPr lang="en-US" dirty="0"/>
              <a:t> and Decorator are often used in concert</a:t>
            </a:r>
            <a:r>
              <a:rPr lang="en-US" dirty="0" smtClean="0"/>
              <a:t>.</a:t>
            </a:r>
            <a:endParaRPr lang="en-US" dirty="0"/>
          </a:p>
        </p:txBody>
      </p:sp>
      <p:sp>
        <p:nvSpPr>
          <p:cNvPr id="3" name="Title 2"/>
          <p:cNvSpPr>
            <a:spLocks noGrp="1"/>
          </p:cNvSpPr>
          <p:nvPr>
            <p:ph type="title"/>
          </p:nvPr>
        </p:nvSpPr>
        <p:spPr/>
        <p:txBody>
          <a:bodyPr/>
          <a:lstStyle/>
          <a:p>
            <a:r>
              <a:rPr lang="en-US" dirty="0"/>
              <a:t>Structural Design </a:t>
            </a:r>
            <a:r>
              <a:rPr lang="en-US" dirty="0" smtClean="0"/>
              <a:t>Patterns – Rules of thumb</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46</a:t>
            </a:fld>
            <a:endParaRPr lang="en-GB" dirty="0"/>
          </a:p>
        </p:txBody>
      </p:sp>
    </p:spTree>
    <p:extLst>
      <p:ext uri="{BB962C8B-B14F-4D97-AF65-F5344CB8AC3E}">
        <p14:creationId xmlns:p14="http://schemas.microsoft.com/office/powerpoint/2010/main" val="3240971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285750" indent="-285750">
              <a:buFont typeface="Arial" charset="0"/>
              <a:buChar char="•"/>
            </a:pPr>
            <a:r>
              <a:rPr lang="en-US" dirty="0" smtClean="0"/>
              <a:t>Decorator</a:t>
            </a:r>
            <a:r>
              <a:rPr lang="en-US" dirty="0"/>
              <a:t> and Proxy have different purposes but similar structures. Both describe how to provide a level of indirection to another object, and the implementations keep a reference to the object to which they forward </a:t>
            </a:r>
            <a:r>
              <a:rPr lang="en-US" dirty="0" smtClean="0"/>
              <a:t>requests.</a:t>
            </a:r>
          </a:p>
          <a:p>
            <a:pPr marL="285750" indent="-285750">
              <a:buFont typeface="Arial" charset="0"/>
              <a:buChar char="•"/>
            </a:pPr>
            <a:r>
              <a:rPr lang="en-US" dirty="0" smtClean="0"/>
              <a:t>Mediator</a:t>
            </a:r>
            <a:r>
              <a:rPr lang="en-US" dirty="0"/>
              <a:t> is similar to Facade in that it abstracts functionality of existing classes. </a:t>
            </a:r>
            <a:r>
              <a:rPr lang="en-US" dirty="0" smtClean="0"/>
              <a:t>Mediator abstracts/centralizes </a:t>
            </a:r>
            <a:r>
              <a:rPr lang="en-US" dirty="0"/>
              <a:t>arbitrary communication between colleague objects, it routinely "adds value", and it is known/referenced by the colleague objects. In contrast, Facade defines a simpler interface to a subsystem, it doesn't add new functionality, and it is not known by the subsystem classes.</a:t>
            </a:r>
          </a:p>
        </p:txBody>
      </p:sp>
      <p:sp>
        <p:nvSpPr>
          <p:cNvPr id="3" name="Title 2"/>
          <p:cNvSpPr>
            <a:spLocks noGrp="1"/>
          </p:cNvSpPr>
          <p:nvPr>
            <p:ph type="title"/>
          </p:nvPr>
        </p:nvSpPr>
        <p:spPr/>
        <p:txBody>
          <a:bodyPr/>
          <a:lstStyle/>
          <a:p>
            <a:r>
              <a:rPr lang="en-US" dirty="0"/>
              <a:t>Structural Design </a:t>
            </a:r>
            <a:r>
              <a:rPr lang="en-US" dirty="0" smtClean="0"/>
              <a:t>Patterns – Rules of thumb</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47</a:t>
            </a:fld>
            <a:endParaRPr lang="en-GB" dirty="0"/>
          </a:p>
        </p:txBody>
      </p:sp>
    </p:spTree>
    <p:extLst>
      <p:ext uri="{BB962C8B-B14F-4D97-AF65-F5344CB8AC3E}">
        <p14:creationId xmlns:p14="http://schemas.microsoft.com/office/powerpoint/2010/main" val="3240971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1050731331"/>
              </p:ext>
            </p:extLst>
          </p:nvPr>
        </p:nvGraphicFramePr>
        <p:xfrm>
          <a:off x="354421" y="1021553"/>
          <a:ext cx="8172543" cy="4353661"/>
        </p:xfrm>
        <a:graphic>
          <a:graphicData uri="http://schemas.openxmlformats.org/drawingml/2006/table">
            <a:tbl>
              <a:tblPr firstRow="1" bandRow="1">
                <a:tableStyleId>{72833802-FEF1-4C79-8D5D-14CF1EAF98D9}</a:tableStyleId>
              </a:tblPr>
              <a:tblGrid>
                <a:gridCol w="2724181"/>
                <a:gridCol w="2724181"/>
                <a:gridCol w="2724181"/>
              </a:tblGrid>
              <a:tr h="334897">
                <a:tc>
                  <a:txBody>
                    <a:bodyPr/>
                    <a:lstStyle/>
                    <a:p>
                      <a:pPr algn="ctr"/>
                      <a:r>
                        <a:rPr lang="en-US" dirty="0" smtClean="0"/>
                        <a:t>Creational</a:t>
                      </a: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C00000"/>
                    </a:solidFill>
                  </a:tcPr>
                </a:tc>
                <a:tc>
                  <a:txBody>
                    <a:bodyPr/>
                    <a:lstStyle/>
                    <a:p>
                      <a:pPr algn="ctr"/>
                      <a:r>
                        <a:rPr lang="en-US" dirty="0" smtClean="0"/>
                        <a:t>Structural</a:t>
                      </a: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76200" cap="flat" cmpd="sng" algn="ctr">
                      <a:no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C00000"/>
                    </a:solidFill>
                  </a:tcPr>
                </a:tc>
                <a:tc>
                  <a:txBody>
                    <a:bodyPr/>
                    <a:lstStyle/>
                    <a:p>
                      <a:pPr algn="ctr"/>
                      <a:r>
                        <a:rPr lang="en-US" dirty="0" smtClean="0"/>
                        <a:t>Behavioral</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76200" cap="flat" cmpd="sng" algn="ctr">
                      <a:solidFill>
                        <a:schemeClr val="tx2"/>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solidFill>
                      <a:srgbClr val="C00000"/>
                    </a:solidFill>
                  </a:tcPr>
                </a:tc>
              </a:tr>
              <a:tr h="334897">
                <a:tc>
                  <a:txBody>
                    <a:bodyPr/>
                    <a:lstStyle/>
                    <a:p>
                      <a:pPr algn="ctr"/>
                      <a:r>
                        <a:rPr lang="en-US" dirty="0" smtClean="0"/>
                        <a:t>Factory</a:t>
                      </a: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Adapter</a:t>
                      </a: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Template</a:t>
                      </a:r>
                      <a:r>
                        <a:rPr lang="en-US" baseline="0" dirty="0" smtClean="0"/>
                        <a:t> Method</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Factory Method</a:t>
                      </a: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Bridge</a:t>
                      </a: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Command</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Singleton</a:t>
                      </a: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Composite</a:t>
                      </a: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Mediator</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Builder</a:t>
                      </a: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Decorator</a:t>
                      </a: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Observer</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r>
                        <a:rPr lang="en-US" dirty="0" smtClean="0"/>
                        <a:t>Prototype</a:t>
                      </a: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Proxy</a:t>
                      </a: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Interpreter</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Facade</a:t>
                      </a: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Chain of Responsibility</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Flyweight</a:t>
                      </a: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Strategy</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Memento</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State</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Iterator</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dirty="0" smtClean="0"/>
                        <a:t>Visitor</a:t>
                      </a: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r>
              <a:tr h="334897">
                <a:tc>
                  <a:txBody>
                    <a:bodyPr/>
                    <a:lstStyle/>
                    <a:p>
                      <a:pPr algn="ctr"/>
                      <a:endParaRPr lang="en-US" dirty="0"/>
                    </a:p>
                  </a:txBody>
                  <a:tcPr>
                    <a:lnL w="76200" cap="flat" cmpd="sng" algn="ctr">
                      <a:noFill/>
                      <a:prstDash val="solid"/>
                      <a:round/>
                      <a:headEnd type="none" w="med" len="med"/>
                      <a:tailEnd type="none" w="med" len="med"/>
                    </a:lnL>
                    <a:lnR w="76200" cap="flat" cmpd="sng" algn="ctr">
                      <a:noFill/>
                      <a:prstDash val="solid"/>
                      <a:round/>
                      <a:headEnd type="none" w="med" len="med"/>
                      <a:tailEnd type="none" w="med" len="med"/>
                    </a:lnR>
                    <a:lnT w="6350" cap="flat" cmpd="sng" algn="ctr">
                      <a:noFill/>
                      <a:prstDash val="solid"/>
                      <a:miter lim="800000"/>
                    </a:lnT>
                    <a:lnB w="762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76200" cap="flat" cmpd="sng" algn="ctr">
                      <a:no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762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p>
                  </a:txBody>
                  <a:tcPr>
                    <a:lnL w="76200" cap="flat" cmpd="sng" algn="ctr">
                      <a:solidFill>
                        <a:schemeClr val="tx2"/>
                      </a:solidFill>
                      <a:prstDash val="solid"/>
                      <a:round/>
                      <a:headEnd type="none" w="med" len="med"/>
                      <a:tailEnd type="none" w="med" len="med"/>
                    </a:lnL>
                    <a:lnR w="76200" cap="flat" cmpd="sng" algn="ctr">
                      <a:solidFill>
                        <a:schemeClr val="tx2"/>
                      </a:solidFill>
                      <a:prstDash val="solid"/>
                      <a:round/>
                      <a:headEnd type="none" w="med" len="med"/>
                      <a:tailEnd type="none" w="med" len="med"/>
                    </a:lnR>
                    <a:lnT w="6350" cap="flat" cmpd="sng" algn="ctr">
                      <a:noFill/>
                      <a:prstDash val="solid"/>
                      <a:miter lim="800000"/>
                    </a:lnT>
                    <a:lnB w="762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3" name="Title 2"/>
          <p:cNvSpPr>
            <a:spLocks noGrp="1"/>
          </p:cNvSpPr>
          <p:nvPr>
            <p:ph type="title"/>
          </p:nvPr>
        </p:nvSpPr>
        <p:spPr/>
        <p:txBody>
          <a:bodyPr/>
          <a:lstStyle/>
          <a:p>
            <a:r>
              <a:rPr lang="en-US" smtClean="0"/>
              <a:t>Behavioral </a:t>
            </a:r>
            <a:r>
              <a:rPr lang="en-US" dirty="0" smtClean="0"/>
              <a:t>Design </a:t>
            </a:r>
            <a:r>
              <a:rPr lang="en-US" dirty="0" smtClean="0"/>
              <a:t>Patterns</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48</a:t>
            </a:fld>
            <a:endParaRPr lang="en-GB" dirty="0"/>
          </a:p>
        </p:txBody>
      </p:sp>
    </p:spTree>
    <p:extLst>
      <p:ext uri="{BB962C8B-B14F-4D97-AF65-F5344CB8AC3E}">
        <p14:creationId xmlns:p14="http://schemas.microsoft.com/office/powerpoint/2010/main" val="19102354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85750" indent="-285750">
              <a:buFont typeface="Arial" charset="0"/>
              <a:buChar char="•"/>
            </a:pPr>
            <a:r>
              <a:rPr lang="en-US" dirty="0">
                <a:hlinkClick r:id="rId2"/>
              </a:rPr>
              <a:t>https://</a:t>
            </a:r>
            <a:r>
              <a:rPr lang="en-US" dirty="0" smtClean="0">
                <a:hlinkClick r:id="rId2"/>
              </a:rPr>
              <a:t>sourcemaking.com/design_patterns</a:t>
            </a:r>
            <a:endParaRPr lang="en-US" dirty="0" smtClean="0"/>
          </a:p>
          <a:p>
            <a:pPr marL="285750" indent="-285750">
              <a:buFont typeface="Arial" charset="0"/>
              <a:buChar char="•"/>
            </a:pPr>
            <a:endParaRPr lang="en-US" dirty="0"/>
          </a:p>
        </p:txBody>
      </p:sp>
      <p:sp>
        <p:nvSpPr>
          <p:cNvPr id="3" name="Title 2"/>
          <p:cNvSpPr>
            <a:spLocks noGrp="1"/>
          </p:cNvSpPr>
          <p:nvPr>
            <p:ph type="title"/>
          </p:nvPr>
        </p:nvSpPr>
        <p:spPr/>
        <p:txBody>
          <a:bodyPr/>
          <a:lstStyle/>
          <a:p>
            <a:r>
              <a:rPr lang="en-US" dirty="0" smtClean="0"/>
              <a:t>References</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49</a:t>
            </a:fld>
            <a:endParaRPr lang="en-GB" dirty="0"/>
          </a:p>
        </p:txBody>
      </p:sp>
    </p:spTree>
    <p:extLst>
      <p:ext uri="{BB962C8B-B14F-4D97-AF65-F5344CB8AC3E}">
        <p14:creationId xmlns:p14="http://schemas.microsoft.com/office/powerpoint/2010/main" val="15291979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285750" indent="-285750">
              <a:buFont typeface="Arial" charset="0"/>
              <a:buChar char="•"/>
            </a:pPr>
            <a:r>
              <a:rPr lang="en-US" dirty="0" smtClean="0"/>
              <a:t>What You want to do</a:t>
            </a:r>
          </a:p>
          <a:p>
            <a:pPr marL="463550" lvl="1" indent="-285750">
              <a:buFont typeface="Arial" charset="0"/>
              <a:buChar char="•"/>
            </a:pPr>
            <a:r>
              <a:rPr lang="en-US" dirty="0" smtClean="0"/>
              <a:t>Create a different type depending on a condition</a:t>
            </a:r>
          </a:p>
          <a:p>
            <a:pPr marL="285750" indent="-285750">
              <a:buFont typeface="Arial" charset="0"/>
              <a:buChar char="•"/>
            </a:pPr>
            <a:r>
              <a:rPr lang="en-US" dirty="0" smtClean="0"/>
              <a:t>Wrong approach</a:t>
            </a:r>
          </a:p>
          <a:p>
            <a:pPr marL="463550" lvl="1" indent="-285750">
              <a:buFont typeface="Arial" charset="0"/>
              <a:buChar char="•"/>
            </a:pPr>
            <a:r>
              <a:rPr lang="en-US" dirty="0" smtClean="0"/>
              <a:t>Write a method which creates a different object based on a input parameter</a:t>
            </a:r>
          </a:p>
        </p:txBody>
      </p:sp>
      <p:sp>
        <p:nvSpPr>
          <p:cNvPr id="3" name="Title 2"/>
          <p:cNvSpPr>
            <a:spLocks noGrp="1"/>
          </p:cNvSpPr>
          <p:nvPr>
            <p:ph type="title"/>
          </p:nvPr>
        </p:nvSpPr>
        <p:spPr/>
        <p:txBody>
          <a:bodyPr/>
          <a:lstStyle/>
          <a:p>
            <a:r>
              <a:rPr lang="en-US" dirty="0" smtClean="0"/>
              <a:t>Factory</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5</a:t>
            </a:fld>
            <a:endParaRPr lang="en-GB"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682" y="2796164"/>
            <a:ext cx="5926417" cy="2082877"/>
          </a:xfrm>
          <a:prstGeom prst="rect">
            <a:avLst/>
          </a:prstGeom>
        </p:spPr>
      </p:pic>
    </p:spTree>
    <p:extLst>
      <p:ext uri="{BB962C8B-B14F-4D97-AF65-F5344CB8AC3E}">
        <p14:creationId xmlns:p14="http://schemas.microsoft.com/office/powerpoint/2010/main" val="20497479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Factory</a:t>
            </a:r>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6</a:t>
            </a:fld>
            <a:endParaRPr lang="en-GB" dirty="0"/>
          </a:p>
        </p:txBody>
      </p:sp>
      <p:sp>
        <p:nvSpPr>
          <p:cNvPr id="9" name="Content Placeholder 8"/>
          <p:cNvSpPr>
            <a:spLocks noGrp="1"/>
          </p:cNvSpPr>
          <p:nvPr>
            <p:ph idx="1"/>
          </p:nvPr>
        </p:nvSpPr>
        <p:spPr>
          <a:xfrm>
            <a:off x="258764" y="1128713"/>
            <a:ext cx="8535612" cy="3931802"/>
          </a:xfrm>
        </p:spPr>
        <p:txBody>
          <a:bodyPr>
            <a:normAutofit/>
          </a:bodyPr>
          <a:lstStyle/>
          <a:p>
            <a:pPr marL="285750" lvl="1" indent="-285750">
              <a:lnSpc>
                <a:spcPts val="1700"/>
              </a:lnSpc>
              <a:spcBef>
                <a:spcPts val="2400"/>
              </a:spcBef>
              <a:buFont typeface="Arial" charset="0"/>
              <a:buChar char="•"/>
            </a:pPr>
            <a:r>
              <a:rPr lang="en-US" dirty="0"/>
              <a:t>Factory </a:t>
            </a:r>
            <a:r>
              <a:rPr lang="en-US" dirty="0" smtClean="0"/>
              <a:t>Pattern</a:t>
            </a:r>
          </a:p>
          <a:p>
            <a:pPr marL="285750" lvl="1" indent="-285750">
              <a:lnSpc>
                <a:spcPts val="1700"/>
              </a:lnSpc>
              <a:spcBef>
                <a:spcPts val="2400"/>
              </a:spcBef>
              <a:buFont typeface="Arial" charset="0"/>
              <a:buChar char="•"/>
            </a:pPr>
            <a:endParaRPr lang="en-US" dirty="0" smtClean="0"/>
          </a:p>
          <a:p>
            <a:pPr marL="285750" indent="-285750">
              <a:buFont typeface="Arial" charset="0"/>
              <a:buChar char="•"/>
            </a:pPr>
            <a:r>
              <a:rPr lang="en-US" dirty="0" smtClean="0"/>
              <a:t>Benefits</a:t>
            </a:r>
          </a:p>
          <a:p>
            <a:pPr marL="463550" lvl="1" indent="-285750">
              <a:buFont typeface="Arial" charset="0"/>
              <a:buChar char="•"/>
            </a:pPr>
            <a:r>
              <a:rPr lang="en-US" dirty="0" smtClean="0"/>
              <a:t>Code readability</a:t>
            </a:r>
          </a:p>
          <a:p>
            <a:pPr marL="463550" lvl="1" indent="-285750">
              <a:buFont typeface="Arial" charset="0"/>
              <a:buChar char="•"/>
            </a:pPr>
            <a:r>
              <a:rPr lang="en-US" dirty="0" smtClean="0"/>
              <a:t>Low coupling</a:t>
            </a:r>
          </a:p>
          <a:p>
            <a:pPr marL="463550" lvl="1" indent="-285750">
              <a:buFont typeface="Arial" charset="0"/>
              <a:buChar char="•"/>
            </a:pPr>
            <a:r>
              <a:rPr lang="en-US" dirty="0" smtClean="0"/>
              <a:t>Extendibility</a:t>
            </a:r>
            <a:endParaRPr lang="en-US" dirty="0"/>
          </a:p>
          <a:p>
            <a:pPr marL="285750" indent="-285750">
              <a:buFont typeface="Arial" charset="0"/>
              <a:buChar char="•"/>
            </a:pPr>
            <a:r>
              <a:rPr lang="en-US" dirty="0" smtClean="0"/>
              <a:t>Notes:</a:t>
            </a:r>
          </a:p>
          <a:p>
            <a:pPr marL="463550" lvl="1" indent="-285750">
              <a:buFont typeface="Arial" charset="0"/>
              <a:buChar char="•"/>
            </a:pPr>
            <a:r>
              <a:rPr lang="en-US" dirty="0" smtClean="0"/>
              <a:t>Often used with objects pooling and lazy factory (not in BA since beans are reused with Spring)</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3459" y="1128712"/>
            <a:ext cx="4833504" cy="1646873"/>
          </a:xfrm>
          <a:prstGeom prst="rect">
            <a:avLst/>
          </a:prstGeom>
        </p:spPr>
      </p:pic>
    </p:spTree>
    <p:extLst>
      <p:ext uri="{BB962C8B-B14F-4D97-AF65-F5344CB8AC3E}">
        <p14:creationId xmlns:p14="http://schemas.microsoft.com/office/powerpoint/2010/main" val="18836838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Factory – Chilling </a:t>
            </a:r>
            <a:r>
              <a:rPr lang="en-US" dirty="0"/>
              <a:t>G</a:t>
            </a:r>
            <a:r>
              <a:rPr lang="en-US" dirty="0" smtClean="0"/>
              <a:t>uy example</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7</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285750" indent="-285750">
              <a:buFont typeface="Arial" charset="0"/>
              <a:buChar char="•"/>
            </a:pPr>
            <a:endParaRPr lang="en-US" dirty="0" smtClean="0"/>
          </a:p>
        </p:txBody>
      </p:sp>
    </p:spTree>
    <p:extLst>
      <p:ext uri="{BB962C8B-B14F-4D97-AF65-F5344CB8AC3E}">
        <p14:creationId xmlns:p14="http://schemas.microsoft.com/office/powerpoint/2010/main" val="9977199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8763" y="1128713"/>
            <a:ext cx="8639910" cy="1465772"/>
          </a:xfrm>
        </p:spPr>
        <p:txBody>
          <a:bodyPr>
            <a:normAutofit/>
          </a:bodyPr>
          <a:lstStyle/>
          <a:p>
            <a:pPr marL="285750" indent="-285750">
              <a:buFont typeface="Arial" charset="0"/>
              <a:buChar char="•"/>
            </a:pPr>
            <a:r>
              <a:rPr lang="en-US" dirty="0" smtClean="0"/>
              <a:t>What You want to do</a:t>
            </a:r>
          </a:p>
          <a:p>
            <a:pPr marL="463550" lvl="1" indent="-285750">
              <a:buFont typeface="Arial" charset="0"/>
              <a:buChar char="•"/>
            </a:pPr>
            <a:r>
              <a:rPr lang="en-US" dirty="0"/>
              <a:t>Create a </a:t>
            </a:r>
            <a:r>
              <a:rPr lang="en-US" dirty="0" smtClean="0"/>
              <a:t>factory which performs some common (complex or sensitive) work contextually to the object creation</a:t>
            </a:r>
          </a:p>
        </p:txBody>
      </p:sp>
      <p:sp>
        <p:nvSpPr>
          <p:cNvPr id="3" name="Title 2"/>
          <p:cNvSpPr>
            <a:spLocks noGrp="1"/>
          </p:cNvSpPr>
          <p:nvPr>
            <p:ph type="title"/>
          </p:nvPr>
        </p:nvSpPr>
        <p:spPr/>
        <p:txBody>
          <a:bodyPr/>
          <a:lstStyle/>
          <a:p>
            <a:r>
              <a:rPr lang="en-US" dirty="0" smtClean="0"/>
              <a:t>Factory Method – Simple Framework</a:t>
            </a:r>
            <a:endParaRPr lang="en-US" dirty="0"/>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8</a:t>
            </a:fld>
            <a:endParaRPr lang="en-GB"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719" y="2594485"/>
            <a:ext cx="4429954" cy="2193133"/>
          </a:xfrm>
          <a:prstGeom prst="rect">
            <a:avLst/>
          </a:prstGeom>
        </p:spPr>
      </p:pic>
      <p:sp>
        <p:nvSpPr>
          <p:cNvPr id="9" name="Content Placeholder 1"/>
          <p:cNvSpPr txBox="1">
            <a:spLocks/>
          </p:cNvSpPr>
          <p:nvPr/>
        </p:nvSpPr>
        <p:spPr>
          <a:xfrm>
            <a:off x="267629" y="2594485"/>
            <a:ext cx="4209956" cy="2552985"/>
          </a:xfrm>
          <a:prstGeom prst="rect">
            <a:avLst/>
          </a:prstGeom>
        </p:spPr>
        <p:txBody>
          <a:bodyPr vert="horz" lIns="91440" tIns="45720" rIns="91440" bIns="45720" rtlCol="0">
            <a:normAutofit/>
          </a:bodyPr>
          <a:lstStyle>
            <a:lvl1pPr marL="0" indent="0" algn="l" defTabSz="685800" rtl="0" eaLnBrk="1" latinLnBrk="0" hangingPunct="1">
              <a:lnSpc>
                <a:spcPts val="1700"/>
              </a:lnSpc>
              <a:spcBef>
                <a:spcPts val="2400"/>
              </a:spcBef>
              <a:buFont typeface="Arial" panose="020B0604020202020204" pitchFamily="34" charset="0"/>
              <a:buNone/>
              <a:defRPr sz="1600" b="0" kern="1200" spc="-60" baseline="0">
                <a:solidFill>
                  <a:schemeClr val="tx1"/>
                </a:solidFill>
                <a:latin typeface="+mn-lt"/>
                <a:ea typeface="+mn-ea"/>
                <a:cs typeface="+mn-cs"/>
              </a:defRPr>
            </a:lvl1pPr>
            <a:lvl2pPr marL="177800" indent="-171450" algn="l" defTabSz="685800" rtl="0" eaLnBrk="1" latinLnBrk="0" hangingPunct="1">
              <a:lnSpc>
                <a:spcPct val="100000"/>
              </a:lnSpc>
              <a:spcBef>
                <a:spcPts val="600"/>
              </a:spcBef>
              <a:buFont typeface="Arial" panose="020B0604020202020204" pitchFamily="34" charset="0"/>
              <a:buChar char="•"/>
              <a:defRPr sz="1600" kern="0" spc="-60" baseline="0">
                <a:solidFill>
                  <a:schemeClr val="tx1"/>
                </a:solidFill>
                <a:latin typeface="+mn-lt"/>
                <a:ea typeface="+mn-ea"/>
                <a:cs typeface="+mn-cs"/>
              </a:defRPr>
            </a:lvl2pPr>
            <a:lvl3pPr marL="357188" indent="-17780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3pPr>
            <a:lvl4pPr marL="534988" indent="-17145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4pPr>
            <a:lvl5pPr marL="720725" indent="-171450" algn="l" defTabSz="685800" rtl="0" eaLnBrk="1" latinLnBrk="0" hangingPunct="1">
              <a:lnSpc>
                <a:spcPct val="100000"/>
              </a:lnSpc>
              <a:spcBef>
                <a:spcPts val="600"/>
              </a:spcBef>
              <a:buFont typeface="Arial" panose="020B0604020202020204" pitchFamily="34" charset="0"/>
              <a:buChar char="–"/>
              <a:defRPr sz="1400" kern="0" spc="-6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85750" indent="-285750">
              <a:buFont typeface="Arial" charset="0"/>
              <a:buChar char="•"/>
            </a:pPr>
            <a:r>
              <a:rPr lang="en-US" dirty="0" smtClean="0"/>
              <a:t>Wrong approach</a:t>
            </a:r>
          </a:p>
          <a:p>
            <a:pPr marL="463550" lvl="1" indent="-285750">
              <a:buFont typeface="Arial" charset="0"/>
              <a:buChar char="•"/>
            </a:pPr>
            <a:r>
              <a:rPr lang="en-US" dirty="0" smtClean="0"/>
              <a:t>Do the sensitive, complex job inside the specific object factory</a:t>
            </a:r>
          </a:p>
        </p:txBody>
      </p:sp>
    </p:spTree>
    <p:extLst>
      <p:ext uri="{BB962C8B-B14F-4D97-AF65-F5344CB8AC3E}">
        <p14:creationId xmlns:p14="http://schemas.microsoft.com/office/powerpoint/2010/main" val="11384566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Factory Method – Simple Framework</a:t>
            </a:r>
          </a:p>
        </p:txBody>
      </p:sp>
      <p:sp>
        <p:nvSpPr>
          <p:cNvPr id="4" name="Footer Placeholder 3"/>
          <p:cNvSpPr>
            <a:spLocks noGrp="1"/>
          </p:cNvSpPr>
          <p:nvPr>
            <p:ph type="ftr" sz="quarter" idx="10"/>
          </p:nvPr>
        </p:nvSpPr>
        <p:spPr/>
        <p:txBody>
          <a:bodyPr/>
          <a:lstStyle/>
          <a:p>
            <a:r>
              <a:rPr lang="en-GB" smtClean="0"/>
              <a:t>https://github.com/patriziomunzi/designpatterns-thesimpleway</a:t>
            </a:r>
            <a:endParaRPr lang="en-GB" dirty="0"/>
          </a:p>
        </p:txBody>
      </p:sp>
      <p:sp>
        <p:nvSpPr>
          <p:cNvPr id="5" name="Slide Number Placeholder 4"/>
          <p:cNvSpPr>
            <a:spLocks noGrp="1"/>
          </p:cNvSpPr>
          <p:nvPr>
            <p:ph type="sldNum" sz="quarter" idx="11"/>
          </p:nvPr>
        </p:nvSpPr>
        <p:spPr/>
        <p:txBody>
          <a:bodyPr/>
          <a:lstStyle/>
          <a:p>
            <a:fld id="{A354118A-0C88-44E5-A760-D5564D123B5E}" type="slidenum">
              <a:rPr lang="en-GB" smtClean="0"/>
              <a:pPr/>
              <a:t>9</a:t>
            </a:fld>
            <a:endParaRPr lang="en-GB" dirty="0"/>
          </a:p>
        </p:txBody>
      </p:sp>
      <p:sp>
        <p:nvSpPr>
          <p:cNvPr id="9" name="Content Placeholder 8"/>
          <p:cNvSpPr>
            <a:spLocks noGrp="1"/>
          </p:cNvSpPr>
          <p:nvPr>
            <p:ph idx="1"/>
          </p:nvPr>
        </p:nvSpPr>
        <p:spPr>
          <a:xfrm>
            <a:off x="258763" y="1128713"/>
            <a:ext cx="8721683" cy="3931802"/>
          </a:xfrm>
        </p:spPr>
        <p:txBody>
          <a:bodyPr>
            <a:normAutofit/>
          </a:bodyPr>
          <a:lstStyle/>
          <a:p>
            <a:pPr marL="463550" lvl="1" indent="-285750">
              <a:buFont typeface="Arial" charset="0"/>
              <a:buChar char="•"/>
            </a:pPr>
            <a:r>
              <a:rPr lang="en-US" dirty="0"/>
              <a:t>Factory Method </a:t>
            </a:r>
            <a:r>
              <a:rPr lang="en-US" dirty="0" smtClean="0"/>
              <a:t>Pattern</a:t>
            </a:r>
          </a:p>
          <a:p>
            <a:pPr marL="463550" lvl="1" indent="-285750">
              <a:buFont typeface="Arial" charset="0"/>
              <a:buChar char="•"/>
            </a:pPr>
            <a:endParaRPr lang="en-US" dirty="0" smtClean="0"/>
          </a:p>
          <a:p>
            <a:pPr marL="463550" lvl="1" indent="-285750">
              <a:buFont typeface="Arial" charset="0"/>
              <a:buChar char="•"/>
            </a:pPr>
            <a:r>
              <a:rPr lang="en-US" dirty="0" smtClean="0"/>
              <a:t>Benefit</a:t>
            </a:r>
          </a:p>
          <a:p>
            <a:pPr marL="642938" lvl="2" indent="-285750">
              <a:buFont typeface="Arial" charset="0"/>
              <a:buChar char="•"/>
            </a:pPr>
            <a:r>
              <a:rPr lang="en-US" dirty="0" smtClean="0"/>
              <a:t>Hide framework complexity</a:t>
            </a:r>
          </a:p>
          <a:p>
            <a:pPr marL="642938" lvl="2" indent="-285750">
              <a:buFont typeface="Arial" charset="0"/>
              <a:buChar char="•"/>
            </a:pPr>
            <a:r>
              <a:rPr lang="en-US" dirty="0" smtClean="0"/>
              <a:t>Extensibility</a:t>
            </a:r>
            <a:endParaRPr lang="en-US" dirty="0"/>
          </a:p>
        </p:txBody>
      </p:sp>
      <p:grpSp>
        <p:nvGrpSpPr>
          <p:cNvPr id="7" name="Group 6"/>
          <p:cNvGrpSpPr/>
          <p:nvPr/>
        </p:nvGrpSpPr>
        <p:grpSpPr>
          <a:xfrm>
            <a:off x="4194928" y="1128713"/>
            <a:ext cx="4468075" cy="3858889"/>
            <a:chOff x="4642644" y="914400"/>
            <a:chExt cx="4256028" cy="3858889"/>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645" y="914400"/>
              <a:ext cx="4256027" cy="249810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644" y="3025480"/>
              <a:ext cx="4256028" cy="1747809"/>
            </a:xfrm>
            <a:prstGeom prst="rect">
              <a:avLst/>
            </a:prstGeom>
          </p:spPr>
        </p:pic>
      </p:grpSp>
    </p:spTree>
    <p:extLst>
      <p:ext uri="{BB962C8B-B14F-4D97-AF65-F5344CB8AC3E}">
        <p14:creationId xmlns:p14="http://schemas.microsoft.com/office/powerpoint/2010/main" val="1051013340"/>
      </p:ext>
    </p:extLst>
  </p:cSld>
  <p:clrMapOvr>
    <a:masterClrMapping/>
  </p:clrMapOvr>
  <p:timing>
    <p:tnLst>
      <p:par>
        <p:cTn id="1" dur="indefinite" restart="never" nodeType="tmRoot"/>
      </p:par>
    </p:tnLst>
  </p:timing>
</p:sld>
</file>

<file path=ppt/theme/theme1.xml><?xml version="1.0" encoding="utf-8"?>
<a:theme xmlns:a="http://schemas.openxmlformats.org/drawingml/2006/main" name="H.COM Internal">
  <a:themeElements>
    <a:clrScheme name="Hcom 2016">
      <a:dk1>
        <a:srgbClr val="3A3A3A"/>
      </a:dk1>
      <a:lt1>
        <a:sysClr val="window" lastClr="FFFFFF"/>
      </a:lt1>
      <a:dk2>
        <a:srgbClr val="C00000"/>
      </a:dk2>
      <a:lt2>
        <a:srgbClr val="FFFFFF"/>
      </a:lt2>
      <a:accent1>
        <a:srgbClr val="4E4E4E"/>
      </a:accent1>
      <a:accent2>
        <a:srgbClr val="EE3424"/>
      </a:accent2>
      <a:accent3>
        <a:srgbClr val="00A0FF"/>
      </a:accent3>
      <a:accent4>
        <a:srgbClr val="AED400"/>
      </a:accent4>
      <a:accent5>
        <a:srgbClr val="6B2C79"/>
      </a:accent5>
      <a:accent6>
        <a:srgbClr val="92E2F4"/>
      </a:accent6>
      <a:hlink>
        <a:srgbClr val="949494"/>
      </a:hlink>
      <a:folHlink>
        <a:srgbClr val="F6997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20000"/>
            <a:lumOff val="80000"/>
          </a:schemeClr>
        </a:solidFill>
      </a:spPr>
      <a:bodyPr lIns="90000" rIns="90000" rtlCol="0" anchor="t" anchorCtr="0">
        <a:noAutofit/>
      </a:bodyPr>
      <a:lstStyle>
        <a:defPPr marL="6350" algn="ctr" defTabSz="685800">
          <a:spcBef>
            <a:spcPts val="600"/>
          </a:spcBef>
          <a:defRPr sz="1400" kern="0" spc="-60" dirty="0" err="1" smtClean="0">
            <a:solidFill>
              <a:srgbClr val="3A3A3A"/>
            </a:solidFill>
          </a:defRPr>
        </a:defPPr>
      </a:lstStyle>
    </a:spDef>
    <a:txDef>
      <a:spPr>
        <a:noFill/>
        <a:ln w="6350">
          <a:noFill/>
          <a:prstDash val="solid"/>
          <a:round/>
          <a:headEnd/>
          <a:tailEnd/>
        </a:ln>
      </a:spPr>
      <a:bodyPr wrap="none" rtlCol="0">
        <a:spAutoFit/>
      </a:bodyPr>
      <a:lstStyle>
        <a:defPPr marL="182563" indent="-182563">
          <a:buFont typeface="Arial" panose="020B0604020202020204" pitchFamily="34" charset="0"/>
          <a:buChar char="•"/>
          <a:defRPr sz="1400" dirty="0" smtClean="0">
            <a:solidFill>
              <a:schemeClr val="tx1"/>
            </a:solidFill>
          </a:defRPr>
        </a:defPPr>
      </a:lstStyle>
    </a:txDef>
  </a:objectDefaults>
  <a:extraClrSchemeLst/>
  <a:extLst>
    <a:ext uri="{05A4C25C-085E-4340-85A3-A5531E510DB2}">
      <thm15:themeFamily xmlns:thm15="http://schemas.microsoft.com/office/thememl/2012/main" name="HCOM Template Mar 2016 FINAL" id="{4234C6AA-264B-E745-8423-143A3CE6B613}" vid="{01BA3861-69CF-AB48-9096-6A5FC8F29CD8}"/>
    </a:ext>
  </a:extLst>
</a:theme>
</file>

<file path=ppt/theme/theme2.xml><?xml version="1.0" encoding="utf-8"?>
<a:theme xmlns:a="http://schemas.openxmlformats.org/drawingml/2006/main" name="H.com &amp; Venere Internal">
  <a:themeElements>
    <a:clrScheme name="Hcom 2016">
      <a:dk1>
        <a:srgbClr val="3A3A3A"/>
      </a:dk1>
      <a:lt1>
        <a:sysClr val="window" lastClr="FFFFFF"/>
      </a:lt1>
      <a:dk2>
        <a:srgbClr val="C00000"/>
      </a:dk2>
      <a:lt2>
        <a:srgbClr val="FFFFFF"/>
      </a:lt2>
      <a:accent1>
        <a:srgbClr val="4E4E4E"/>
      </a:accent1>
      <a:accent2>
        <a:srgbClr val="EE3424"/>
      </a:accent2>
      <a:accent3>
        <a:srgbClr val="00A0FF"/>
      </a:accent3>
      <a:accent4>
        <a:srgbClr val="AED400"/>
      </a:accent4>
      <a:accent5>
        <a:srgbClr val="6B2C79"/>
      </a:accent5>
      <a:accent6>
        <a:srgbClr val="92E2F4"/>
      </a:accent6>
      <a:hlink>
        <a:srgbClr val="949494"/>
      </a:hlink>
      <a:folHlink>
        <a:srgbClr val="F6997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20000"/>
            <a:lumOff val="80000"/>
          </a:schemeClr>
        </a:solidFill>
      </a:spPr>
      <a:bodyPr lIns="90000" rIns="90000" rtlCol="0" anchor="t" anchorCtr="0">
        <a:noAutofit/>
      </a:bodyPr>
      <a:lstStyle>
        <a:defPPr marL="6350" algn="ctr" defTabSz="685800">
          <a:spcBef>
            <a:spcPts val="600"/>
          </a:spcBef>
          <a:defRPr sz="1400" kern="0" spc="-60" dirty="0" err="1" smtClean="0">
            <a:solidFill>
              <a:srgbClr val="3A3A3A"/>
            </a:solidFill>
          </a:defRPr>
        </a:defPPr>
      </a:lstStyle>
    </a:spDef>
    <a:txDef>
      <a:spPr>
        <a:noFill/>
        <a:ln w="6350">
          <a:noFill/>
          <a:prstDash val="solid"/>
          <a:round/>
          <a:headEnd/>
          <a:tailEnd/>
        </a:ln>
      </a:spPr>
      <a:bodyPr wrap="none" rtlCol="0">
        <a:spAutoFit/>
      </a:bodyPr>
      <a:lstStyle>
        <a:defPPr marL="182563" indent="-182563">
          <a:buFont typeface="Arial" panose="020B0604020202020204" pitchFamily="34" charset="0"/>
          <a:buChar char="•"/>
          <a:defRPr sz="1400" dirty="0" smtClean="0">
            <a:solidFill>
              <a:schemeClr val="tx1"/>
            </a:solidFill>
          </a:defRPr>
        </a:defPPr>
      </a:lstStyle>
    </a:txDef>
  </a:objectDefaults>
  <a:extraClrSchemeLst/>
  <a:extLst>
    <a:ext uri="{05A4C25C-085E-4340-85A3-A5531E510DB2}">
      <thm15:themeFamily xmlns:thm15="http://schemas.microsoft.com/office/thememl/2012/main" name="HCOM Template Mar 2016 FINAL" id="{4234C6AA-264B-E745-8423-143A3CE6B613}" vid="{D257AC6B-83E3-6B4C-895D-BC8ED559CC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HCOM Template Mar 2016 FINAL</Template>
  <TotalTime>74509</TotalTime>
  <Words>1928</Words>
  <Application>Microsoft Macintosh PowerPoint</Application>
  <PresentationFormat>On-screen Show (16:10)</PresentationFormat>
  <Paragraphs>477</Paragraphs>
  <Slides>49</Slides>
  <Notes>27</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49</vt:i4>
      </vt:variant>
    </vt:vector>
  </HeadingPairs>
  <TitlesOfParts>
    <vt:vector size="53" baseType="lpstr">
      <vt:lpstr>Calibri</vt:lpstr>
      <vt:lpstr>Arial</vt:lpstr>
      <vt:lpstr>H.COM Internal</vt:lpstr>
      <vt:lpstr>H.com &amp; Venere Internal</vt:lpstr>
      <vt:lpstr>Design Patterns</vt:lpstr>
      <vt:lpstr>Why</vt:lpstr>
      <vt:lpstr>Design Patterns Categories</vt:lpstr>
      <vt:lpstr>Creational Design Patterns</vt:lpstr>
      <vt:lpstr>Factory</vt:lpstr>
      <vt:lpstr>Factory</vt:lpstr>
      <vt:lpstr>Factory – Chilling Guy example</vt:lpstr>
      <vt:lpstr>Factory Method – Simple Framework</vt:lpstr>
      <vt:lpstr>Factory Method – Simple Framework</vt:lpstr>
      <vt:lpstr>Factory Method – Files Reader Application example</vt:lpstr>
      <vt:lpstr>Singleton</vt:lpstr>
      <vt:lpstr>Singleton</vt:lpstr>
      <vt:lpstr>Builder</vt:lpstr>
      <vt:lpstr>Builder</vt:lpstr>
      <vt:lpstr>Builder – Hamburger example</vt:lpstr>
      <vt:lpstr>Prototype</vt:lpstr>
      <vt:lpstr>Prototype</vt:lpstr>
      <vt:lpstr>Prototype – Network Interfaces example</vt:lpstr>
      <vt:lpstr>Structural Design Patterns</vt:lpstr>
      <vt:lpstr>Adapter</vt:lpstr>
      <vt:lpstr>Adapter</vt:lpstr>
      <vt:lpstr>Adapter</vt:lpstr>
      <vt:lpstr>Bridge</vt:lpstr>
      <vt:lpstr>Bridge</vt:lpstr>
      <vt:lpstr>Bridge – Drawing API example</vt:lpstr>
      <vt:lpstr>Bridge - UML</vt:lpstr>
      <vt:lpstr>Composite</vt:lpstr>
      <vt:lpstr>Composite</vt:lpstr>
      <vt:lpstr>Composite – Directory files listing example</vt:lpstr>
      <vt:lpstr>Composite – UML</vt:lpstr>
      <vt:lpstr>Decorator</vt:lpstr>
      <vt:lpstr>Decorator</vt:lpstr>
      <vt:lpstr>Decorator – HTML fields decorator example</vt:lpstr>
      <vt:lpstr>Decorator – UML</vt:lpstr>
      <vt:lpstr>Facade</vt:lpstr>
      <vt:lpstr>Facade</vt:lpstr>
      <vt:lpstr>Façade – Computer example</vt:lpstr>
      <vt:lpstr>Façade – UML</vt:lpstr>
      <vt:lpstr>Proxy</vt:lpstr>
      <vt:lpstr>Proxy</vt:lpstr>
      <vt:lpstr>Proxy - Examples</vt:lpstr>
      <vt:lpstr>Proxy - UML</vt:lpstr>
      <vt:lpstr>Flyweight</vt:lpstr>
      <vt:lpstr>Flyweight - Coffee Shop Example</vt:lpstr>
      <vt:lpstr>Flyweight - UML</vt:lpstr>
      <vt:lpstr>Structural Design Patterns – Rules of thumb</vt:lpstr>
      <vt:lpstr>Structural Design Patterns – Rules of thumb</vt:lpstr>
      <vt:lpstr>Behavioral Design Patterns</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Patterns</dc:title>
  <dc:creator>Microsoft Office User</dc:creator>
  <cp:lastModifiedBy>Microsoft Office User</cp:lastModifiedBy>
  <cp:revision>77</cp:revision>
  <dcterms:created xsi:type="dcterms:W3CDTF">2016-03-22T17:36:11Z</dcterms:created>
  <dcterms:modified xsi:type="dcterms:W3CDTF">2016-05-24T13:43:19Z</dcterms:modified>
</cp:coreProperties>
</file>